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5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5" r:id="rId12"/>
    <p:sldId id="270" r:id="rId13"/>
    <p:sldId id="262" r:id="rId14"/>
    <p:sldId id="268" r:id="rId15"/>
    <p:sldId id="269" r:id="rId16"/>
    <p:sldId id="271" r:id="rId17"/>
    <p:sldId id="266" r:id="rId18"/>
    <p:sldId id="273" r:id="rId19"/>
    <p:sldId id="272" r:id="rId20"/>
    <p:sldId id="274" r:id="rId21"/>
    <p:sldId id="275" r:id="rId22"/>
    <p:sldId id="276" r:id="rId23"/>
    <p:sldId id="277" r:id="rId24"/>
    <p:sldId id="278" r:id="rId25"/>
    <p:sldId id="279" r:id="rId26"/>
    <p:sldId id="281" r:id="rId27"/>
    <p:sldId id="280" r:id="rId28"/>
    <p:sldId id="283" r:id="rId29"/>
    <p:sldId id="282" r:id="rId30"/>
    <p:sldId id="284" r:id="rId31"/>
    <p:sldId id="285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302" r:id="rId43"/>
    <p:sldId id="286" r:id="rId44"/>
    <p:sldId id="297" r:id="rId45"/>
    <p:sldId id="298" r:id="rId46"/>
    <p:sldId id="300" r:id="rId47"/>
    <p:sldId id="299" r:id="rId48"/>
    <p:sldId id="301" r:id="rId49"/>
    <p:sldId id="303" r:id="rId50"/>
    <p:sldId id="304" r:id="rId51"/>
    <p:sldId id="305" r:id="rId52"/>
    <p:sldId id="306" r:id="rId53"/>
    <p:sldId id="307" r:id="rId54"/>
    <p:sldId id="308" r:id="rId55"/>
    <p:sldId id="309" r:id="rId5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89C9E1-BEE1-4289-AD12-9C69EC3AD9B1}" v="34" dt="2022-11-17T13:48:38.4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374" autoAdjust="0"/>
  </p:normalViewPr>
  <p:slideViewPr>
    <p:cSldViewPr snapToGrid="0">
      <p:cViewPr varScale="1">
        <p:scale>
          <a:sx n="47" d="100"/>
          <a:sy n="47" d="100"/>
        </p:scale>
        <p:origin x="210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10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3A176D-F25D-4505-9C46-C1DBBE20ED1A}" type="datetimeFigureOut">
              <a:rPr lang="en-GB" smtClean="0"/>
              <a:t>17/11/2022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D2963-4AA5-4BA5-93A1-4C40134968D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8346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D2963-4AA5-4BA5-93A1-4C40134968DB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0527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D2963-4AA5-4BA5-93A1-4C40134968DB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7881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856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723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0035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918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0162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0555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7350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66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128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622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683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915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67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792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670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254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525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NSfzsw4eCXI?feature=oembed" TargetMode="External"/><Relationship Id="rId4" Type="http://schemas.openxmlformats.org/officeDocument/2006/relationships/hyperlink" Target="https://www.youtube.com/watch?v=NSfzsw4eCXI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angari.co.za/the-difference-between-virtual-reality-augmented-reality-and-mixed-reality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sangari.co.za/the-difference-between-virtual-reality-augmented-reality-and-mixed-reality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B37C6-11E1-4551-92EC-977A99C72C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Introduction</a:t>
            </a:r>
            <a:r>
              <a:rPr lang="sv-SE" dirty="0"/>
              <a:t> to AR </a:t>
            </a:r>
            <a:r>
              <a:rPr lang="sv-SE" dirty="0" err="1"/>
              <a:t>with</a:t>
            </a:r>
            <a:r>
              <a:rPr lang="sv-SE" dirty="0"/>
              <a:t> </a:t>
            </a:r>
            <a:r>
              <a:rPr lang="sv-SE" dirty="0" err="1"/>
              <a:t>Unity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821EBC-6189-4565-AD4F-32BE487782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N</a:t>
            </a:r>
            <a:r>
              <a:rPr lang="en-GB" dirty="0" err="1"/>
              <a:t>atasha</a:t>
            </a:r>
            <a:r>
              <a:rPr lang="en-GB" dirty="0"/>
              <a:t> Mangan</a:t>
            </a:r>
          </a:p>
        </p:txBody>
      </p:sp>
    </p:spTree>
    <p:extLst>
      <p:ext uri="{BB962C8B-B14F-4D97-AF65-F5344CB8AC3E}">
        <p14:creationId xmlns:p14="http://schemas.microsoft.com/office/powerpoint/2010/main" val="1904637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8B0D0-5662-43D6-B4CC-D76A549F6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sv-SE" dirty="0"/>
              <a:t>IKEA Place Lowe and </a:t>
            </a:r>
            <a:r>
              <a:rPr lang="sv-SE" dirty="0" err="1"/>
              <a:t>Delux</a:t>
            </a:r>
            <a:r>
              <a:rPr lang="sv-SE" dirty="0"/>
              <a:t> Visualizer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6518DF-20AD-4E1A-A7EB-011EBF0A33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140" b="1"/>
          <a:stretch/>
        </p:blipFill>
        <p:spPr>
          <a:xfrm>
            <a:off x="677334" y="2160589"/>
            <a:ext cx="4184035" cy="388077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B0032-CA3C-4A0F-AB48-CEEC88719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This app helps to remodel your rooms and visualize home products right at the store without having to buy them first.</a:t>
            </a:r>
          </a:p>
          <a:p>
            <a:pPr marL="0" indent="0">
              <a:buNone/>
            </a:pPr>
            <a:r>
              <a:rPr lang="en-US" dirty="0"/>
              <a:t>Other examples:</a:t>
            </a:r>
          </a:p>
          <a:p>
            <a:r>
              <a:rPr lang="en-GB" dirty="0" err="1"/>
              <a:t>Magicplan</a:t>
            </a:r>
            <a:r>
              <a:rPr lang="en-GB" dirty="0"/>
              <a:t> App</a:t>
            </a:r>
          </a:p>
          <a:p>
            <a:r>
              <a:rPr lang="en-GB" dirty="0" err="1"/>
              <a:t>ARKit</a:t>
            </a:r>
            <a:endParaRPr lang="en-GB" dirty="0"/>
          </a:p>
          <a:p>
            <a:r>
              <a:rPr lang="en-GB" dirty="0"/>
              <a:t>AR </a:t>
            </a:r>
            <a:r>
              <a:rPr lang="en-GB" dirty="0" err="1"/>
              <a:t>Sketchwalk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9568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66C2D-DE36-4F1F-8C5F-30D6B95C1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sv-SE" dirty="0"/>
              <a:t>Manufactoring -&gt; </a:t>
            </a:r>
            <a:r>
              <a:rPr lang="sv-SE" dirty="0" err="1"/>
              <a:t>Worklink</a:t>
            </a:r>
            <a:r>
              <a:rPr lang="sv-SE" dirty="0"/>
              <a:t> by </a:t>
            </a:r>
            <a:r>
              <a:rPr lang="sv-SE" dirty="0" err="1"/>
              <a:t>ScopeAR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3A639-2BB1-43B3-92EE-1786FAF214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05" r="7610" b="-2"/>
          <a:stretch/>
        </p:blipFill>
        <p:spPr>
          <a:xfrm>
            <a:off x="677334" y="2160589"/>
            <a:ext cx="4184035" cy="388077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81682-89F1-4FE2-8E7C-E9FA8342FD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Do remote installations, repairs, and maintenance guided by experts without having the experts traveling to the location.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0699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903F3-F790-4CC4-9502-A715BC13D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Manufactoring -&gt; </a:t>
            </a:r>
            <a:r>
              <a:rPr lang="sv-SE" dirty="0" err="1"/>
              <a:t>Porche</a:t>
            </a:r>
            <a:r>
              <a:rPr lang="sv-SE" dirty="0"/>
              <a:t> AR </a:t>
            </a:r>
            <a:r>
              <a:rPr lang="sv-SE" dirty="0" err="1"/>
              <a:t>Glasses</a:t>
            </a:r>
            <a:endParaRPr lang="en-GB" dirty="0"/>
          </a:p>
        </p:txBody>
      </p:sp>
      <p:pic>
        <p:nvPicPr>
          <p:cNvPr id="4" name="Online Media 3" title="Porsche Techs Use Augmented Reality Glasses To Repair Cars">
            <a:hlinkClick r:id="" action="ppaction://media"/>
            <a:extLst>
              <a:ext uri="{FF2B5EF4-FFF2-40B4-BE49-F238E27FC236}">
                <a16:creationId xmlns:a16="http://schemas.microsoft.com/office/drawing/2014/main" id="{8E1B6F6A-BB09-40CC-AE91-39DF6858B993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989342" y="1449940"/>
            <a:ext cx="7972651" cy="4504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1CE0DF-237F-415F-8B9B-B9B3E9DCC485}"/>
              </a:ext>
            </a:extLst>
          </p:cNvPr>
          <p:cNvSpPr txBox="1"/>
          <p:nvPr/>
        </p:nvSpPr>
        <p:spPr>
          <a:xfrm>
            <a:off x="989342" y="6248400"/>
            <a:ext cx="6106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https://www.youtube.com/watch?v=NSfzsw4eCXI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5961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722AC-16F3-436B-9573-E44F4847C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sv-SE" dirty="0"/>
              <a:t>Sports – AR Sport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136B38-7507-4969-8D62-E853955092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35" r="17628"/>
          <a:stretch/>
        </p:blipFill>
        <p:spPr>
          <a:xfrm>
            <a:off x="677334" y="2160589"/>
            <a:ext cx="4184035" cy="388077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4C373-DE3A-434F-AF32-93B23DB6D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App combines AR technology with fantasy sports for more immersion of the players inside the games.</a:t>
            </a:r>
          </a:p>
          <a:p>
            <a:pPr marL="0" indent="0">
              <a:buNone/>
            </a:pPr>
            <a:r>
              <a:rPr lang="en-US" dirty="0"/>
              <a:t>Other Examples:</a:t>
            </a:r>
          </a:p>
          <a:p>
            <a:r>
              <a:rPr lang="en-GB" dirty="0"/>
              <a:t>Google Glass</a:t>
            </a:r>
          </a:p>
          <a:p>
            <a:r>
              <a:rPr lang="en-GB" dirty="0"/>
              <a:t>Nike’s AR</a:t>
            </a:r>
          </a:p>
          <a:p>
            <a:r>
              <a:rPr lang="en-GB" dirty="0" err="1"/>
              <a:t>BlendAR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5631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033C9-800F-4311-AD9D-6D9A2A199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sv-SE" dirty="0"/>
              <a:t>Pokemon GO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3E59B2-5DA8-4A8D-AFBA-734322B87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49" r="1046" b="2"/>
          <a:stretch/>
        </p:blipFill>
        <p:spPr>
          <a:xfrm>
            <a:off x="677334" y="2160589"/>
            <a:ext cx="4615543" cy="388077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69E4-5110-4B7D-AB82-6935136FDB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2670" y="2187578"/>
            <a:ext cx="4184034" cy="3880773"/>
          </a:xfrm>
        </p:spPr>
        <p:txBody>
          <a:bodyPr>
            <a:normAutofit fontScale="85000" lnSpcReduction="20000"/>
          </a:bodyPr>
          <a:lstStyle/>
          <a:p>
            <a:r>
              <a:rPr lang="sv-SE" dirty="0"/>
              <a:t>The </a:t>
            </a:r>
            <a:r>
              <a:rPr lang="sv-SE" dirty="0" err="1"/>
              <a:t>popular</a:t>
            </a:r>
            <a:r>
              <a:rPr lang="sv-SE" dirty="0"/>
              <a:t> game </a:t>
            </a:r>
            <a:r>
              <a:rPr lang="sv-SE" dirty="0" err="1"/>
              <a:t>released</a:t>
            </a:r>
            <a:r>
              <a:rPr lang="sv-SE" dirty="0"/>
              <a:t> in 2016</a:t>
            </a:r>
          </a:p>
          <a:p>
            <a:pPr marL="0" indent="0">
              <a:buNone/>
            </a:pPr>
            <a:r>
              <a:rPr lang="en-US" dirty="0"/>
              <a:t>A multi-player AR game traveling and discovering hidden </a:t>
            </a:r>
            <a:r>
              <a:rPr lang="en-US" dirty="0" err="1"/>
              <a:t>Pokemons</a:t>
            </a:r>
            <a:r>
              <a:rPr lang="en-US" dirty="0"/>
              <a:t> on real-world map locations</a:t>
            </a:r>
            <a:r>
              <a:rPr lang="en-US" b="1" dirty="0"/>
              <a:t>. </a:t>
            </a:r>
          </a:p>
          <a:p>
            <a:pPr marL="0" indent="0">
              <a:buNone/>
            </a:pPr>
            <a:r>
              <a:rPr lang="en-US" dirty="0"/>
              <a:t>Other Examples:</a:t>
            </a:r>
          </a:p>
          <a:p>
            <a:r>
              <a:rPr lang="en-GB" dirty="0"/>
              <a:t>Angry Birds AR: Isle of Pigs</a:t>
            </a:r>
          </a:p>
          <a:p>
            <a:r>
              <a:rPr lang="en-GB" dirty="0"/>
              <a:t>Jurassic World Alive</a:t>
            </a:r>
          </a:p>
          <a:p>
            <a:r>
              <a:rPr lang="en-GB" dirty="0"/>
              <a:t>Five Nights at Freddy’s AR</a:t>
            </a:r>
          </a:p>
        </p:txBody>
      </p:sp>
    </p:spTree>
    <p:extLst>
      <p:ext uri="{BB962C8B-B14F-4D97-AF65-F5344CB8AC3E}">
        <p14:creationId xmlns:p14="http://schemas.microsoft.com/office/powerpoint/2010/main" val="3512305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EB3E6-563B-475E-9157-B557E80EA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What</a:t>
            </a:r>
            <a:r>
              <a:rPr lang="sv-SE" dirty="0"/>
              <a:t> </a:t>
            </a:r>
            <a:r>
              <a:rPr lang="sv-SE" dirty="0" err="1"/>
              <a:t>encompasses</a:t>
            </a:r>
            <a:r>
              <a:rPr lang="sv-SE" dirty="0"/>
              <a:t> AR?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21DB99-9E73-49B7-9B13-2CDE2CEB9B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346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D16C4-8A1D-48C5-8A62-8D70E959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Reality</a:t>
            </a:r>
            <a:r>
              <a:rPr lang="sv-SE" dirty="0"/>
              <a:t> on </a:t>
            </a:r>
            <a:r>
              <a:rPr lang="sv-SE" dirty="0" err="1"/>
              <a:t>your</a:t>
            </a:r>
            <a:r>
              <a:rPr lang="sv-SE" dirty="0"/>
              <a:t> </a:t>
            </a:r>
            <a:r>
              <a:rPr lang="sv-SE" dirty="0" err="1"/>
              <a:t>Phone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228D0-A70C-4353-A6B5-EED5A3E89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Portable</a:t>
            </a:r>
          </a:p>
          <a:p>
            <a:r>
              <a:rPr lang="sv-SE" dirty="0" err="1"/>
              <a:t>Built</a:t>
            </a:r>
            <a:r>
              <a:rPr lang="sv-SE" dirty="0"/>
              <a:t>-in </a:t>
            </a:r>
            <a:r>
              <a:rPr lang="sv-SE" dirty="0" err="1"/>
              <a:t>cameras</a:t>
            </a:r>
            <a:endParaRPr lang="sv-SE" dirty="0"/>
          </a:p>
          <a:p>
            <a:r>
              <a:rPr lang="sv-SE" dirty="0" err="1"/>
              <a:t>Local</a:t>
            </a:r>
            <a:r>
              <a:rPr lang="sv-SE" dirty="0"/>
              <a:t> </a:t>
            </a:r>
            <a:r>
              <a:rPr lang="sv-SE" dirty="0" err="1"/>
              <a:t>Orientation</a:t>
            </a:r>
            <a:r>
              <a:rPr lang="sv-SE" dirty="0"/>
              <a:t> </a:t>
            </a:r>
            <a:r>
              <a:rPr lang="sv-SE" dirty="0" err="1"/>
              <a:t>through</a:t>
            </a:r>
            <a:r>
              <a:rPr lang="sv-SE" dirty="0"/>
              <a:t> accelerometers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0524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1C2A4-B9AE-4E30-A49F-5B90053B0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Benefits</a:t>
            </a:r>
            <a:r>
              <a:rPr lang="sv-SE" dirty="0"/>
              <a:t> of AR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2A1ED-C99F-4FE8-89C5-3267B3D84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Permits</a:t>
            </a:r>
            <a:r>
              <a:rPr lang="sv-SE" dirty="0"/>
              <a:t> </a:t>
            </a:r>
            <a:r>
              <a:rPr lang="sv-SE" dirty="0" err="1"/>
              <a:t>you</a:t>
            </a:r>
            <a:r>
              <a:rPr lang="sv-SE" dirty="0"/>
              <a:t> to </a:t>
            </a:r>
            <a:r>
              <a:rPr lang="sv-SE" dirty="0" err="1"/>
              <a:t>annotate</a:t>
            </a:r>
            <a:r>
              <a:rPr lang="sv-SE" dirty="0"/>
              <a:t> the real </a:t>
            </a:r>
            <a:r>
              <a:rPr lang="sv-SE" dirty="0" err="1"/>
              <a:t>world</a:t>
            </a:r>
            <a:endParaRPr lang="sv-SE" dirty="0"/>
          </a:p>
          <a:p>
            <a:r>
              <a:rPr lang="sv-SE" dirty="0"/>
              <a:t>It </a:t>
            </a:r>
            <a:r>
              <a:rPr lang="sv-SE" dirty="0" err="1"/>
              <a:t>allows</a:t>
            </a:r>
            <a:r>
              <a:rPr lang="sv-SE" dirty="0"/>
              <a:t> for:</a:t>
            </a:r>
          </a:p>
          <a:p>
            <a:pPr lvl="1"/>
            <a:r>
              <a:rPr lang="sv-SE" dirty="0"/>
              <a:t>Provision of </a:t>
            </a:r>
            <a:r>
              <a:rPr lang="sv-SE" dirty="0" err="1"/>
              <a:t>context</a:t>
            </a:r>
            <a:r>
              <a:rPr lang="sv-SE" dirty="0"/>
              <a:t> </a:t>
            </a:r>
            <a:r>
              <a:rPr lang="sv-SE" dirty="0" err="1"/>
              <a:t>specific</a:t>
            </a:r>
            <a:r>
              <a:rPr lang="sv-SE" dirty="0"/>
              <a:t> information</a:t>
            </a:r>
          </a:p>
          <a:p>
            <a:pPr lvl="1"/>
            <a:r>
              <a:rPr lang="sv-SE" dirty="0" err="1"/>
              <a:t>Visualisation</a:t>
            </a:r>
            <a:r>
              <a:rPr lang="sv-SE" dirty="0"/>
              <a:t> </a:t>
            </a:r>
            <a:r>
              <a:rPr lang="sv-SE" dirty="0" err="1"/>
              <a:t>without</a:t>
            </a:r>
            <a:r>
              <a:rPr lang="sv-SE" dirty="0"/>
              <a:t> </a:t>
            </a:r>
            <a:r>
              <a:rPr lang="sv-SE" dirty="0" err="1"/>
              <a:t>permanence</a:t>
            </a:r>
            <a:endParaRPr lang="sv-SE" dirty="0"/>
          </a:p>
          <a:p>
            <a:pPr lvl="1"/>
            <a:r>
              <a:rPr lang="sv-SE" dirty="0" err="1"/>
              <a:t>Collaboration</a:t>
            </a:r>
            <a:r>
              <a:rPr lang="sv-SE" dirty="0"/>
              <a:t> and integration of </a:t>
            </a:r>
            <a:r>
              <a:rPr lang="sv-SE" dirty="0" err="1"/>
              <a:t>viewpoints</a:t>
            </a:r>
            <a:endParaRPr lang="sv-SE" dirty="0"/>
          </a:p>
          <a:p>
            <a:pPr lvl="1"/>
            <a:r>
              <a:rPr lang="sv-SE" dirty="0" err="1"/>
              <a:t>Vastly</a:t>
            </a:r>
            <a:r>
              <a:rPr lang="sv-SE" dirty="0"/>
              <a:t> </a:t>
            </a:r>
            <a:r>
              <a:rPr lang="sv-SE" dirty="0" err="1"/>
              <a:t>improved</a:t>
            </a:r>
            <a:r>
              <a:rPr lang="sv-SE" dirty="0"/>
              <a:t> </a:t>
            </a:r>
            <a:r>
              <a:rPr lang="sv-SE" dirty="0" err="1"/>
              <a:t>accessibility</a:t>
            </a:r>
            <a:r>
              <a:rPr lang="sv-SE" dirty="0"/>
              <a:t> in modern </a:t>
            </a:r>
            <a:r>
              <a:rPr lang="sv-SE" dirty="0" err="1"/>
              <a:t>life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4588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AD6C0-C13E-48C7-A5B3-EE1A0F228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Drawbacks of AR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C37A2-E03B-4FD7-B95D-C6CBCCADC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Still Experimental</a:t>
            </a:r>
          </a:p>
          <a:p>
            <a:pPr lvl="1"/>
            <a:r>
              <a:rPr lang="sv-SE" dirty="0"/>
              <a:t>Not </a:t>
            </a:r>
            <a:r>
              <a:rPr lang="sv-SE" dirty="0" err="1"/>
              <a:t>perfect</a:t>
            </a:r>
            <a:r>
              <a:rPr lang="sv-SE" dirty="0"/>
              <a:t> just </a:t>
            </a:r>
            <a:r>
              <a:rPr lang="sv-SE" dirty="0" err="1"/>
              <a:t>yet</a:t>
            </a:r>
            <a:endParaRPr lang="sv-SE" dirty="0"/>
          </a:p>
          <a:p>
            <a:r>
              <a:rPr lang="sv-SE" dirty="0" err="1"/>
              <a:t>Costly</a:t>
            </a:r>
            <a:r>
              <a:rPr lang="sv-SE" dirty="0"/>
              <a:t> </a:t>
            </a:r>
            <a:r>
              <a:rPr lang="sv-SE" dirty="0" err="1"/>
              <a:t>performance</a:t>
            </a:r>
            <a:endParaRPr lang="sv-SE" dirty="0"/>
          </a:p>
          <a:p>
            <a:r>
              <a:rPr lang="sv-SE" dirty="0"/>
              <a:t>Integration </a:t>
            </a:r>
            <a:r>
              <a:rPr lang="sv-SE" dirty="0" err="1"/>
              <a:t>with</a:t>
            </a:r>
            <a:r>
              <a:rPr lang="sv-SE" dirty="0"/>
              <a:t> </a:t>
            </a:r>
            <a:r>
              <a:rPr lang="sv-SE" dirty="0" err="1"/>
              <a:t>complex</a:t>
            </a:r>
            <a:r>
              <a:rPr lang="sv-SE" dirty="0"/>
              <a:t> </a:t>
            </a:r>
            <a:r>
              <a:rPr lang="sv-SE" dirty="0" err="1"/>
              <a:t>environments</a:t>
            </a:r>
            <a:r>
              <a:rPr lang="sv-SE" dirty="0"/>
              <a:t> is </a:t>
            </a:r>
            <a:r>
              <a:rPr lang="sv-SE" dirty="0" err="1"/>
              <a:t>messy</a:t>
            </a:r>
            <a:endParaRPr lang="sv-SE" dirty="0"/>
          </a:p>
          <a:p>
            <a:pPr lvl="1"/>
            <a:r>
              <a:rPr lang="sv-SE" dirty="0" err="1"/>
              <a:t>Our</a:t>
            </a:r>
            <a:r>
              <a:rPr lang="sv-SE" dirty="0"/>
              <a:t> </a:t>
            </a:r>
            <a:r>
              <a:rPr lang="sv-SE" dirty="0" err="1"/>
              <a:t>devices</a:t>
            </a:r>
            <a:r>
              <a:rPr lang="sv-SE" dirty="0"/>
              <a:t> </a:t>
            </a:r>
            <a:r>
              <a:rPr lang="sv-SE" dirty="0" err="1"/>
              <a:t>are</a:t>
            </a:r>
            <a:r>
              <a:rPr lang="sv-SE" dirty="0"/>
              <a:t> still not </a:t>
            </a:r>
            <a:r>
              <a:rPr lang="sv-SE" dirty="0" err="1"/>
              <a:t>powerful</a:t>
            </a:r>
            <a:r>
              <a:rPr lang="sv-SE" dirty="0"/>
              <a:t> </a:t>
            </a:r>
            <a:r>
              <a:rPr lang="sv-SE" dirty="0" err="1"/>
              <a:t>enough</a:t>
            </a:r>
            <a:endParaRPr lang="sv-SE" dirty="0"/>
          </a:p>
          <a:p>
            <a:r>
              <a:rPr lang="sv-SE" dirty="0" err="1"/>
              <a:t>Extraordinary</a:t>
            </a:r>
            <a:r>
              <a:rPr lang="sv-SE" dirty="0"/>
              <a:t> </a:t>
            </a:r>
            <a:r>
              <a:rPr lang="sv-SE" dirty="0" err="1"/>
              <a:t>tools</a:t>
            </a:r>
            <a:r>
              <a:rPr lang="sv-SE" dirty="0"/>
              <a:t> </a:t>
            </a:r>
            <a:r>
              <a:rPr lang="sv-SE" dirty="0" err="1"/>
              <a:t>arent</a:t>
            </a:r>
            <a:r>
              <a:rPr lang="sv-SE" dirty="0"/>
              <a:t> </a:t>
            </a:r>
            <a:r>
              <a:rPr lang="sv-SE" dirty="0" err="1"/>
              <a:t>really</a:t>
            </a:r>
            <a:r>
              <a:rPr lang="sv-SE" dirty="0"/>
              <a:t> </a:t>
            </a:r>
            <a:r>
              <a:rPr lang="sv-SE" dirty="0" err="1"/>
              <a:t>there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6805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F169F-19CF-4C8D-BE0A-E00A2F3F1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AR -&gt; VR -&gt; MR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C07CF-213E-4733-B05B-30E550DBF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Termonology</a:t>
            </a:r>
            <a:r>
              <a:rPr lang="sv-SE" dirty="0"/>
              <a:t> is </a:t>
            </a:r>
            <a:r>
              <a:rPr lang="sv-SE" dirty="0" err="1"/>
              <a:t>often</a:t>
            </a:r>
            <a:r>
              <a:rPr lang="sv-SE" dirty="0"/>
              <a:t> </a:t>
            </a:r>
            <a:r>
              <a:rPr lang="sv-SE" dirty="0" err="1"/>
              <a:t>confusing</a:t>
            </a:r>
            <a:r>
              <a:rPr lang="sv-SE" dirty="0"/>
              <a:t> and </a:t>
            </a:r>
            <a:r>
              <a:rPr lang="sv-SE" dirty="0" err="1"/>
              <a:t>used</a:t>
            </a:r>
            <a:r>
              <a:rPr lang="sv-SE" dirty="0"/>
              <a:t> </a:t>
            </a:r>
            <a:r>
              <a:rPr lang="sv-SE" dirty="0" err="1"/>
              <a:t>interchangeably</a:t>
            </a:r>
            <a:endParaRPr lang="sv-SE" dirty="0"/>
          </a:p>
          <a:p>
            <a:r>
              <a:rPr lang="sv-SE" dirty="0"/>
              <a:t>For </a:t>
            </a:r>
            <a:r>
              <a:rPr lang="sv-SE" dirty="0" err="1"/>
              <a:t>this</a:t>
            </a:r>
            <a:r>
              <a:rPr lang="sv-SE" dirty="0"/>
              <a:t> </a:t>
            </a:r>
            <a:r>
              <a:rPr lang="sv-SE" dirty="0" err="1"/>
              <a:t>module</a:t>
            </a:r>
            <a:r>
              <a:rPr lang="sv-SE" dirty="0"/>
              <a:t> </a:t>
            </a:r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will</a:t>
            </a:r>
            <a:r>
              <a:rPr lang="sv-SE" dirty="0"/>
              <a:t> </a:t>
            </a:r>
            <a:r>
              <a:rPr lang="sv-SE" dirty="0" err="1"/>
              <a:t>consider</a:t>
            </a:r>
            <a:r>
              <a:rPr lang="sv-SE" dirty="0"/>
              <a:t> </a:t>
            </a:r>
            <a:r>
              <a:rPr lang="sv-SE" dirty="0" err="1"/>
              <a:t>virtual</a:t>
            </a:r>
            <a:r>
              <a:rPr lang="sv-SE" dirty="0"/>
              <a:t> </a:t>
            </a:r>
            <a:r>
              <a:rPr lang="sv-SE" dirty="0" err="1"/>
              <a:t>continuum</a:t>
            </a:r>
            <a:endParaRPr lang="sv-SE" dirty="0"/>
          </a:p>
          <a:p>
            <a:pPr lvl="1"/>
            <a:r>
              <a:rPr lang="sv-SE" dirty="0" err="1"/>
              <a:t>One</a:t>
            </a:r>
            <a:r>
              <a:rPr lang="sv-SE" dirty="0"/>
              <a:t> is </a:t>
            </a:r>
            <a:r>
              <a:rPr lang="sv-SE" dirty="0" err="1"/>
              <a:t>very</a:t>
            </a:r>
            <a:r>
              <a:rPr lang="sv-SE" dirty="0"/>
              <a:t> real </a:t>
            </a:r>
            <a:r>
              <a:rPr lang="sv-SE" dirty="0" err="1"/>
              <a:t>while</a:t>
            </a:r>
            <a:r>
              <a:rPr lang="sv-SE" dirty="0"/>
              <a:t> the </a:t>
            </a:r>
            <a:r>
              <a:rPr lang="sv-SE" dirty="0" err="1"/>
              <a:t>other</a:t>
            </a:r>
            <a:r>
              <a:rPr lang="sv-SE" dirty="0"/>
              <a:t> is </a:t>
            </a:r>
            <a:r>
              <a:rPr lang="sv-SE" dirty="0" err="1"/>
              <a:t>very</a:t>
            </a:r>
            <a:r>
              <a:rPr lang="sv-SE" dirty="0"/>
              <a:t> </a:t>
            </a:r>
            <a:r>
              <a:rPr lang="sv-SE" dirty="0" err="1"/>
              <a:t>virtual</a:t>
            </a:r>
            <a:endParaRPr lang="sv-SE" dirty="0"/>
          </a:p>
          <a:p>
            <a:r>
              <a:rPr lang="sv-SE" dirty="0"/>
              <a:t>AR sits </a:t>
            </a:r>
            <a:r>
              <a:rPr lang="sv-SE" dirty="0" err="1"/>
              <a:t>somewhere</a:t>
            </a:r>
            <a:r>
              <a:rPr lang="sv-SE" dirty="0"/>
              <a:t> in the </a:t>
            </a:r>
            <a:r>
              <a:rPr lang="sv-SE" dirty="0" err="1"/>
              <a:t>middle</a:t>
            </a:r>
            <a:endParaRPr lang="sv-SE" dirty="0"/>
          </a:p>
          <a:p>
            <a:r>
              <a:rPr lang="sv-SE" dirty="0"/>
              <a:t>VR + AR = MR (Mixed </a:t>
            </a:r>
            <a:r>
              <a:rPr lang="sv-SE" dirty="0" err="1"/>
              <a:t>Reality</a:t>
            </a:r>
            <a:r>
              <a:rPr lang="sv-S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31774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480620-3093-4B69-9E67-2969727DC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Focus of this Module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400AAB-8C3A-4DC3-9317-2BB60DA16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sz="2800" dirty="0" err="1"/>
              <a:t>Augmented</a:t>
            </a:r>
            <a:r>
              <a:rPr lang="sv-SE" sz="2800" dirty="0"/>
              <a:t> </a:t>
            </a:r>
            <a:r>
              <a:rPr lang="sv-SE" sz="2800" dirty="0" err="1"/>
              <a:t>Reality</a:t>
            </a:r>
            <a:r>
              <a:rPr lang="sv-SE" sz="2800" dirty="0"/>
              <a:t> (AR)</a:t>
            </a:r>
          </a:p>
          <a:p>
            <a:r>
              <a:rPr lang="sv-SE" sz="2800" dirty="0"/>
              <a:t>Designing for AR</a:t>
            </a:r>
          </a:p>
          <a:p>
            <a:r>
              <a:rPr lang="sv-SE" sz="2800" dirty="0" err="1"/>
              <a:t>Techniques</a:t>
            </a:r>
            <a:r>
              <a:rPr lang="sv-SE" sz="2800" dirty="0"/>
              <a:t> for AR Games</a:t>
            </a:r>
          </a:p>
          <a:p>
            <a:endParaRPr lang="sv-SE" sz="2800" dirty="0"/>
          </a:p>
          <a:p>
            <a:endParaRPr lang="sv-SE" sz="2800" dirty="0"/>
          </a:p>
          <a:p>
            <a:pPr marL="0" indent="0">
              <a:buNone/>
            </a:pP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6889355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351FE-980D-4092-A922-21F6FD28F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08AB-1DFA-4881-AB70-7E7DDD7E9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427864-E1F5-4818-B74A-240B74137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55" y="609600"/>
            <a:ext cx="8812776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263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0AE841-70C8-445D-BC9B-4765031D3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59" y="548765"/>
            <a:ext cx="8645420" cy="49686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1082DB-9C87-42F6-BE40-E4F6A9EF6C82}"/>
              </a:ext>
            </a:extLst>
          </p:cNvPr>
          <p:cNvSpPr txBox="1"/>
          <p:nvPr/>
        </p:nvSpPr>
        <p:spPr>
          <a:xfrm>
            <a:off x="797517" y="6041362"/>
            <a:ext cx="61068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https://sangari.co.za/the-difference-between-virtual-reality-augmented-reality-and-mixed-reality/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25007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199FC-B97D-46A5-873A-1457051FE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Definitions of AR, VR, MR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DAEDE-19B7-4D19-9132-69368BB30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Virtual reality (VR) immerses users in a fully artificial digital environment.</a:t>
            </a:r>
          </a:p>
          <a:p>
            <a:r>
              <a:rPr lang="en-US" dirty="0"/>
              <a:t>Augmented reality (AR) overlays virtual objects on the real-world environment.</a:t>
            </a:r>
          </a:p>
          <a:p>
            <a:r>
              <a:rPr lang="en-US" dirty="0"/>
              <a:t>Mixed reality (MR) not just overlays but anchors virtual objects to the real world.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AB131B-013D-458C-9412-97744D958DE0}"/>
              </a:ext>
            </a:extLst>
          </p:cNvPr>
          <p:cNvSpPr txBox="1"/>
          <p:nvPr/>
        </p:nvSpPr>
        <p:spPr>
          <a:xfrm>
            <a:off x="790414" y="6041362"/>
            <a:ext cx="61063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https://sangari.co.za/the-difference-between-virtual-reality-augmented-reality-and-mixed-reality/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6754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E0660-AED5-4254-B501-2E4D5E6C1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Unity</a:t>
            </a:r>
            <a:r>
              <a:rPr lang="sv-SE" dirty="0"/>
              <a:t> AR </a:t>
            </a:r>
            <a:r>
              <a:rPr lang="sv-SE" dirty="0" err="1"/>
              <a:t>Technology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987426-8E9A-413E-8DC0-B442D31D9D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9354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674C9-407D-47B7-A508-6BCBDC3DB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Technology</a:t>
            </a:r>
            <a:r>
              <a:rPr lang="sv-SE" dirty="0"/>
              <a:t> Stack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CD6FE-7F0E-4115-B1DB-C0DC36A8E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sv-SE" dirty="0"/>
              <a:t>AR Foundation</a:t>
            </a:r>
          </a:p>
          <a:p>
            <a:r>
              <a:rPr lang="en-US" dirty="0"/>
              <a:t>However, this is an abstract framework.</a:t>
            </a:r>
          </a:p>
          <a:p>
            <a:pPr lvl="1"/>
            <a:r>
              <a:rPr lang="en-US" dirty="0"/>
              <a:t>It defines an API, but it does not handle the implementation.</a:t>
            </a:r>
          </a:p>
          <a:p>
            <a:pPr lvl="1"/>
            <a:r>
              <a:rPr lang="en-US" dirty="0"/>
              <a:t>It always has to work in conjunction with a concrete implementation of its API.</a:t>
            </a:r>
          </a:p>
          <a:p>
            <a:r>
              <a:rPr lang="en-US" dirty="0"/>
              <a:t>Android based phones -&gt; Google’s AR Core framework.</a:t>
            </a:r>
          </a:p>
          <a:p>
            <a:r>
              <a:rPr lang="en-US" dirty="0"/>
              <a:t>Apple based phones -&gt; AR Kit.</a:t>
            </a:r>
          </a:p>
          <a:p>
            <a:r>
              <a:rPr lang="en-US" dirty="0"/>
              <a:t>If you have a different kind of phone, let that be a lesson about trying to evade conformity.</a:t>
            </a:r>
          </a:p>
          <a:p>
            <a:pPr lvl="1"/>
            <a:r>
              <a:rPr lang="en-US" dirty="0"/>
              <a:t>Get in touch and we can sort something out, if you haven’t found a solution with your group</a:t>
            </a:r>
          </a:p>
        </p:txBody>
      </p:sp>
    </p:spTree>
    <p:extLst>
      <p:ext uri="{BB962C8B-B14F-4D97-AF65-F5344CB8AC3E}">
        <p14:creationId xmlns:p14="http://schemas.microsoft.com/office/powerpoint/2010/main" val="1017790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674C9-407D-47B7-A508-6BCBDC3DB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Technology</a:t>
            </a:r>
            <a:r>
              <a:rPr lang="sv-SE" dirty="0"/>
              <a:t> Stack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CD6FE-7F0E-4115-B1DB-C0DC36A8E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v-SE" dirty="0" err="1"/>
              <a:t>Vuforia</a:t>
            </a:r>
            <a:endParaRPr lang="sv-SE" dirty="0"/>
          </a:p>
          <a:p>
            <a:r>
              <a:rPr lang="en-US" dirty="0"/>
              <a:t>Vuforia isn’t the ‘official technology’ of the module.</a:t>
            </a:r>
          </a:p>
          <a:p>
            <a:r>
              <a:rPr lang="en-US" dirty="0"/>
              <a:t>Vuforia though is your only option if you really want to run AR apps but don’t have a supported device.</a:t>
            </a:r>
          </a:p>
          <a:p>
            <a:pPr lvl="1"/>
            <a:r>
              <a:rPr lang="en-US" dirty="0"/>
              <a:t>Can be </a:t>
            </a:r>
            <a:r>
              <a:rPr lang="en-US" dirty="0" err="1"/>
              <a:t>tweeked</a:t>
            </a:r>
            <a:r>
              <a:rPr lang="en-US" dirty="0"/>
              <a:t> to work with this module, but it can be sticky.</a:t>
            </a:r>
          </a:p>
          <a:p>
            <a:r>
              <a:rPr lang="en-US" dirty="0"/>
              <a:t>Works with Webcam</a:t>
            </a:r>
          </a:p>
          <a:p>
            <a:r>
              <a:rPr lang="en-US" dirty="0"/>
              <a:t>Note that the example programs from the course will not work with it. </a:t>
            </a:r>
          </a:p>
          <a:p>
            <a:pPr lvl="1"/>
            <a:r>
              <a:rPr lang="en-US" dirty="0"/>
              <a:t>without </a:t>
            </a:r>
            <a:r>
              <a:rPr lang="en-US" dirty="0" err="1"/>
              <a:t>tweeking</a:t>
            </a:r>
            <a:r>
              <a:rPr lang="en-US" dirty="0"/>
              <a:t> involved –&gt; lots of it</a:t>
            </a:r>
          </a:p>
        </p:txBody>
      </p:sp>
    </p:spTree>
    <p:extLst>
      <p:ext uri="{BB962C8B-B14F-4D97-AF65-F5344CB8AC3E}">
        <p14:creationId xmlns:p14="http://schemas.microsoft.com/office/powerpoint/2010/main" val="19395499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31310-3751-4EA5-A32B-44F8AC9F3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Phone</a:t>
            </a:r>
            <a:r>
              <a:rPr lang="sv-SE" dirty="0"/>
              <a:t> = Output </a:t>
            </a:r>
            <a:r>
              <a:rPr lang="sv-SE" dirty="0" err="1"/>
              <a:t>Device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8375-8D77-4133-997D-9B5A2F55F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Most handheld devices won’t be set up to immediately work with a Unity AR project.</a:t>
            </a:r>
          </a:p>
          <a:p>
            <a:pPr lvl="1"/>
            <a:r>
              <a:rPr lang="en-US" dirty="0"/>
              <a:t>So you’ll need to open them up a little, in software, to make it happen.</a:t>
            </a:r>
          </a:p>
          <a:p>
            <a:r>
              <a:rPr lang="en-US" dirty="0"/>
              <a:t>For those with Android phones, you’ll need to install an ADB bridge.</a:t>
            </a:r>
          </a:p>
          <a:p>
            <a:pPr lvl="1"/>
            <a:r>
              <a:rPr lang="en-US" dirty="0"/>
              <a:t>Instructions for this are available on the Canvas.</a:t>
            </a:r>
          </a:p>
          <a:p>
            <a:r>
              <a:rPr lang="en-US" dirty="0"/>
              <a:t>For those on iOS, you’ll be working on your phone via </a:t>
            </a:r>
            <a:r>
              <a:rPr lang="en-US" dirty="0" err="1"/>
              <a:t>Xcode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Again, instructions available on the canvas.</a:t>
            </a:r>
          </a:p>
        </p:txBody>
      </p:sp>
    </p:spTree>
    <p:extLst>
      <p:ext uri="{BB962C8B-B14F-4D97-AF65-F5344CB8AC3E}">
        <p14:creationId xmlns:p14="http://schemas.microsoft.com/office/powerpoint/2010/main" val="1589143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B532F-5016-4903-8F18-AC2BD77C8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The Big Picture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8A272-A7F5-4940-9B90-19376271BE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6191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541B7-54EE-4B73-A856-F5A6CCEA8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Two</a:t>
            </a:r>
            <a:r>
              <a:rPr lang="sv-SE" dirty="0"/>
              <a:t> major concepts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569BA-B5BA-4810-B03C-D852FCB08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World </a:t>
            </a:r>
            <a:r>
              <a:rPr lang="sv-SE" dirty="0" err="1"/>
              <a:t>Tracking</a:t>
            </a:r>
            <a:endParaRPr lang="sv-SE" dirty="0"/>
          </a:p>
          <a:p>
            <a:r>
              <a:rPr lang="sv-SE" dirty="0" err="1"/>
              <a:t>Reference</a:t>
            </a:r>
            <a:r>
              <a:rPr lang="sv-SE" dirty="0"/>
              <a:t> </a:t>
            </a:r>
            <a:r>
              <a:rPr lang="sv-SE" dirty="0" err="1"/>
              <a:t>points</a:t>
            </a:r>
            <a:endParaRPr lang="sv-SE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30678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3D887-596C-4761-88CC-78FD5CCEC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Other</a:t>
            </a:r>
            <a:r>
              <a:rPr lang="sv-SE" dirty="0"/>
              <a:t> </a:t>
            </a:r>
            <a:r>
              <a:rPr lang="sv-SE" dirty="0" err="1"/>
              <a:t>necessary</a:t>
            </a:r>
            <a:r>
              <a:rPr lang="sv-SE" dirty="0"/>
              <a:t> </a:t>
            </a:r>
            <a:r>
              <a:rPr lang="sv-SE" dirty="0" err="1"/>
              <a:t>components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3836B-46AB-4A57-B4E5-5A8FED21E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Sessions</a:t>
            </a:r>
          </a:p>
          <a:p>
            <a:r>
              <a:rPr lang="sv-SE" dirty="0"/>
              <a:t>AR Camera</a:t>
            </a:r>
          </a:p>
          <a:p>
            <a:r>
              <a:rPr lang="sv-SE" dirty="0"/>
              <a:t>Plane </a:t>
            </a:r>
            <a:r>
              <a:rPr lang="sv-SE" dirty="0" err="1"/>
              <a:t>Detection</a:t>
            </a:r>
            <a:endParaRPr lang="sv-SE" dirty="0"/>
          </a:p>
          <a:p>
            <a:r>
              <a:rPr lang="sv-SE" dirty="0" err="1"/>
              <a:t>Light</a:t>
            </a:r>
            <a:r>
              <a:rPr lang="sv-SE" dirty="0"/>
              <a:t> </a:t>
            </a:r>
            <a:r>
              <a:rPr lang="sv-SE" dirty="0" err="1"/>
              <a:t>estimation</a:t>
            </a:r>
            <a:endParaRPr lang="sv-SE" dirty="0"/>
          </a:p>
          <a:p>
            <a:r>
              <a:rPr lang="sv-SE" dirty="0"/>
              <a:t>Raycasting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6116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F2249-9892-40EE-B2E8-D57ACD7B0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What</a:t>
            </a:r>
            <a:r>
              <a:rPr lang="sv-SE" dirty="0"/>
              <a:t> </a:t>
            </a:r>
            <a:r>
              <a:rPr lang="sv-SE" dirty="0" err="1"/>
              <a:t>you</a:t>
            </a:r>
            <a:r>
              <a:rPr lang="sv-SE" dirty="0"/>
              <a:t> </a:t>
            </a:r>
            <a:r>
              <a:rPr lang="sv-SE" dirty="0" err="1"/>
              <a:t>need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8C173-55B2-4342-814E-F0D7BE3D1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sz="2800" dirty="0"/>
              <a:t>A </a:t>
            </a:r>
            <a:r>
              <a:rPr lang="sv-SE" sz="2800" dirty="0" err="1"/>
              <a:t>Passable</a:t>
            </a:r>
            <a:r>
              <a:rPr lang="sv-SE" sz="2800" dirty="0"/>
              <a:t> </a:t>
            </a:r>
            <a:r>
              <a:rPr lang="sv-SE" sz="2800" dirty="0" err="1"/>
              <a:t>Decent</a:t>
            </a:r>
            <a:r>
              <a:rPr lang="sv-SE" sz="2800" dirty="0"/>
              <a:t> Mobile </a:t>
            </a:r>
            <a:r>
              <a:rPr lang="sv-SE" sz="2800" dirty="0" err="1"/>
              <a:t>Device</a:t>
            </a:r>
            <a:endParaRPr lang="sv-SE" sz="2800" dirty="0"/>
          </a:p>
          <a:p>
            <a:pPr lvl="1"/>
            <a:r>
              <a:rPr lang="sv-SE" dirty="0"/>
              <a:t>Mobile </a:t>
            </a:r>
            <a:r>
              <a:rPr lang="sv-SE" dirty="0" err="1"/>
              <a:t>phone</a:t>
            </a:r>
            <a:r>
              <a:rPr lang="sv-SE" dirty="0"/>
              <a:t> or </a:t>
            </a:r>
            <a:r>
              <a:rPr lang="sv-SE" dirty="0" err="1"/>
              <a:t>tablet</a:t>
            </a:r>
            <a:endParaRPr lang="sv-SE" dirty="0"/>
          </a:p>
          <a:p>
            <a:r>
              <a:rPr lang="sv-SE" dirty="0"/>
              <a:t>Or a </a:t>
            </a:r>
            <a:r>
              <a:rPr lang="sv-SE" dirty="0" err="1"/>
              <a:t>Webcam</a:t>
            </a:r>
            <a:endParaRPr lang="sv-SE" dirty="0"/>
          </a:p>
          <a:p>
            <a:endParaRPr lang="sv-SE" sz="2800" dirty="0"/>
          </a:p>
          <a:p>
            <a:endParaRPr lang="sv-SE" dirty="0"/>
          </a:p>
          <a:p>
            <a:pPr marL="0" indent="0">
              <a:buNone/>
            </a:pPr>
            <a:r>
              <a:rPr lang="sv-SE" sz="2800" dirty="0" err="1"/>
              <a:t>Recommended</a:t>
            </a:r>
            <a:r>
              <a:rPr lang="sv-SE" sz="2800" dirty="0"/>
              <a:t> to </a:t>
            </a:r>
            <a:r>
              <a:rPr lang="sv-SE" sz="2800" dirty="0" err="1"/>
              <a:t>use</a:t>
            </a:r>
            <a:r>
              <a:rPr lang="sv-SE" sz="2800" dirty="0"/>
              <a:t> </a:t>
            </a:r>
            <a:r>
              <a:rPr lang="sv-SE" sz="2800" dirty="0" err="1"/>
              <a:t>Andriod</a:t>
            </a:r>
            <a:r>
              <a:rPr lang="sv-SE" sz="2800" dirty="0"/>
              <a:t> </a:t>
            </a:r>
            <a:r>
              <a:rPr lang="sv-SE" sz="2800" dirty="0" err="1"/>
              <a:t>Devices</a:t>
            </a:r>
            <a:r>
              <a:rPr lang="sv-SE" sz="2800" dirty="0"/>
              <a:t> over </a:t>
            </a:r>
            <a:r>
              <a:rPr lang="sv-SE" sz="2800" dirty="0" err="1"/>
              <a:t>iOS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2680013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C41A4-38F4-4B80-BCD8-087596588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Sessions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4FF16-0FF0-4ED9-AB65-278F3D2A0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sv-SE" dirty="0" err="1"/>
              <a:t>Core</a:t>
            </a:r>
            <a:r>
              <a:rPr lang="sv-SE" dirty="0"/>
              <a:t> </a:t>
            </a:r>
            <a:r>
              <a:rPr lang="sv-SE" dirty="0" err="1"/>
              <a:t>building</a:t>
            </a:r>
            <a:r>
              <a:rPr lang="sv-SE" dirty="0"/>
              <a:t> block of an AR </a:t>
            </a:r>
            <a:r>
              <a:rPr lang="sv-SE" dirty="0" err="1"/>
              <a:t>scene</a:t>
            </a:r>
            <a:endParaRPr lang="sv-SE" dirty="0"/>
          </a:p>
          <a:p>
            <a:pPr lvl="1"/>
            <a:r>
              <a:rPr lang="sv-SE" dirty="0"/>
              <a:t>Control the </a:t>
            </a:r>
            <a:r>
              <a:rPr lang="sv-SE" dirty="0" err="1"/>
              <a:t>life-cycle</a:t>
            </a:r>
            <a:endParaRPr lang="sv-SE" dirty="0"/>
          </a:p>
          <a:p>
            <a:pPr lvl="1"/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use</a:t>
            </a:r>
            <a:r>
              <a:rPr lang="sv-SE" dirty="0"/>
              <a:t> </a:t>
            </a:r>
            <a:r>
              <a:rPr lang="sv-SE" dirty="0" err="1"/>
              <a:t>them</a:t>
            </a:r>
            <a:r>
              <a:rPr lang="sv-SE" dirty="0"/>
              <a:t> like </a:t>
            </a:r>
            <a:r>
              <a:rPr lang="sv-SE" dirty="0" err="1"/>
              <a:t>any</a:t>
            </a:r>
            <a:r>
              <a:rPr lang="sv-SE" dirty="0"/>
              <a:t> </a:t>
            </a:r>
            <a:r>
              <a:rPr lang="sv-SE" dirty="0" err="1"/>
              <a:t>other</a:t>
            </a:r>
            <a:r>
              <a:rPr lang="sv-SE" dirty="0"/>
              <a:t> game </a:t>
            </a:r>
            <a:r>
              <a:rPr lang="sv-SE" dirty="0" err="1"/>
              <a:t>object</a:t>
            </a:r>
            <a:r>
              <a:rPr lang="sv-SE" dirty="0"/>
              <a:t> – drag and </a:t>
            </a:r>
            <a:r>
              <a:rPr lang="sv-SE" dirty="0" err="1"/>
              <a:t>drop</a:t>
            </a:r>
            <a:endParaRPr lang="sv-SE" dirty="0"/>
          </a:p>
          <a:p>
            <a:r>
              <a:rPr lang="sv-SE" dirty="0" err="1"/>
              <a:t>Responsible</a:t>
            </a:r>
            <a:r>
              <a:rPr lang="sv-SE" dirty="0"/>
              <a:t> for:</a:t>
            </a:r>
          </a:p>
          <a:p>
            <a:pPr lvl="1"/>
            <a:r>
              <a:rPr lang="sv-SE" dirty="0" err="1"/>
              <a:t>Handles</a:t>
            </a:r>
            <a:r>
              <a:rPr lang="sv-SE" dirty="0"/>
              <a:t> the </a:t>
            </a:r>
            <a:r>
              <a:rPr lang="sv-SE" dirty="0" err="1"/>
              <a:t>connection</a:t>
            </a:r>
            <a:r>
              <a:rPr lang="sv-SE" dirty="0"/>
              <a:t> -&gt; Real </a:t>
            </a:r>
            <a:r>
              <a:rPr lang="sv-SE" dirty="0" err="1"/>
              <a:t>world</a:t>
            </a:r>
            <a:r>
              <a:rPr lang="sv-SE" dirty="0"/>
              <a:t> to </a:t>
            </a:r>
            <a:r>
              <a:rPr lang="sv-SE" dirty="0" err="1"/>
              <a:t>virtual</a:t>
            </a:r>
            <a:r>
              <a:rPr lang="sv-SE" dirty="0"/>
              <a:t> representation </a:t>
            </a:r>
          </a:p>
          <a:p>
            <a:pPr lvl="1"/>
            <a:r>
              <a:rPr lang="sv-SE" dirty="0" err="1"/>
              <a:t>Handles</a:t>
            </a:r>
            <a:r>
              <a:rPr lang="sv-SE" dirty="0"/>
              <a:t> real-</a:t>
            </a:r>
            <a:r>
              <a:rPr lang="sv-SE" dirty="0" err="1"/>
              <a:t>time</a:t>
            </a:r>
            <a:r>
              <a:rPr lang="sv-SE" dirty="0"/>
              <a:t> </a:t>
            </a:r>
            <a:r>
              <a:rPr lang="sv-SE" dirty="0" err="1"/>
              <a:t>detection</a:t>
            </a:r>
            <a:r>
              <a:rPr lang="sv-SE" dirty="0"/>
              <a:t> of the </a:t>
            </a:r>
            <a:r>
              <a:rPr lang="sv-SE" dirty="0" err="1"/>
              <a:t>environment</a:t>
            </a:r>
            <a:endParaRPr lang="sv-SE" dirty="0"/>
          </a:p>
          <a:p>
            <a:pPr lvl="1"/>
            <a:r>
              <a:rPr lang="en-GB" dirty="0"/>
              <a:t>Handles translations between Local, World, and Session space</a:t>
            </a:r>
          </a:p>
          <a:p>
            <a:pPr lvl="1"/>
            <a:r>
              <a:rPr lang="en-GB" dirty="0"/>
              <a:t>Handles the scale to fit all AR content to a </a:t>
            </a:r>
            <a:r>
              <a:rPr lang="en-GB" dirty="0" err="1"/>
              <a:t>devide</a:t>
            </a:r>
            <a:r>
              <a:rPr lang="en-GB" dirty="0"/>
              <a:t>-wide context</a:t>
            </a:r>
          </a:p>
        </p:txBody>
      </p:sp>
    </p:spTree>
    <p:extLst>
      <p:ext uri="{BB962C8B-B14F-4D97-AF65-F5344CB8AC3E}">
        <p14:creationId xmlns:p14="http://schemas.microsoft.com/office/powerpoint/2010/main" val="27617715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E16F5-EAFE-41D5-8575-93E17E695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AR Camera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81F36-E951-4205-B796-114B98BDC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v-SE" dirty="0"/>
              <a:t>Is the </a:t>
            </a:r>
            <a:r>
              <a:rPr lang="sv-SE" dirty="0" err="1"/>
              <a:t>centre</a:t>
            </a:r>
            <a:r>
              <a:rPr lang="sv-SE" dirty="0"/>
              <a:t> of the action</a:t>
            </a:r>
          </a:p>
          <a:p>
            <a:pPr lvl="1"/>
            <a:r>
              <a:rPr lang="sv-SE" dirty="0" err="1"/>
              <a:t>Attached</a:t>
            </a:r>
            <a:r>
              <a:rPr lang="sv-SE" dirty="0"/>
              <a:t> to AR Session </a:t>
            </a:r>
            <a:r>
              <a:rPr lang="sv-SE" dirty="0" err="1"/>
              <a:t>Origin</a:t>
            </a:r>
            <a:endParaRPr lang="sv-SE" dirty="0"/>
          </a:p>
          <a:p>
            <a:r>
              <a:rPr lang="sv-SE" dirty="0"/>
              <a:t>Works on the </a:t>
            </a:r>
            <a:r>
              <a:rPr lang="sv-SE" dirty="0" err="1"/>
              <a:t>principle</a:t>
            </a:r>
            <a:r>
              <a:rPr lang="sv-SE" dirty="0"/>
              <a:t> of SLAM</a:t>
            </a:r>
          </a:p>
          <a:p>
            <a:pPr lvl="1"/>
            <a:r>
              <a:rPr lang="sv-SE" b="1" dirty="0" err="1"/>
              <a:t>S</a:t>
            </a:r>
            <a:r>
              <a:rPr lang="sv-SE" dirty="0" err="1"/>
              <a:t>imulataneous</a:t>
            </a:r>
            <a:r>
              <a:rPr lang="sv-SE" dirty="0"/>
              <a:t> </a:t>
            </a:r>
            <a:r>
              <a:rPr lang="sv-SE" b="1" dirty="0" err="1"/>
              <a:t>L</a:t>
            </a:r>
            <a:r>
              <a:rPr lang="sv-SE" dirty="0" err="1"/>
              <a:t>ocalization</a:t>
            </a:r>
            <a:r>
              <a:rPr lang="sv-SE" dirty="0"/>
              <a:t> </a:t>
            </a:r>
            <a:r>
              <a:rPr lang="sv-SE" b="1" dirty="0"/>
              <a:t>a</a:t>
            </a:r>
            <a:r>
              <a:rPr lang="sv-SE" dirty="0"/>
              <a:t>nd </a:t>
            </a:r>
            <a:r>
              <a:rPr lang="sv-SE" b="1" dirty="0" err="1"/>
              <a:t>M</a:t>
            </a:r>
            <a:r>
              <a:rPr lang="sv-SE" dirty="0" err="1"/>
              <a:t>apping</a:t>
            </a:r>
            <a:endParaRPr lang="sv-SE" dirty="0"/>
          </a:p>
          <a:p>
            <a:r>
              <a:rPr lang="sv-SE" dirty="0" err="1"/>
              <a:t>Contains</a:t>
            </a:r>
            <a:r>
              <a:rPr lang="sv-SE" dirty="0"/>
              <a:t> the Pose Driver</a:t>
            </a:r>
          </a:p>
          <a:p>
            <a:pPr lvl="1"/>
            <a:r>
              <a:rPr lang="sv-SE" dirty="0"/>
              <a:t>POSE – Position and </a:t>
            </a:r>
            <a:r>
              <a:rPr lang="sv-SE" dirty="0" err="1"/>
              <a:t>Orientation</a:t>
            </a:r>
            <a:endParaRPr lang="sv-SE" dirty="0"/>
          </a:p>
          <a:p>
            <a:r>
              <a:rPr lang="sv-SE" dirty="0" err="1"/>
              <a:t>Responsible</a:t>
            </a:r>
            <a:r>
              <a:rPr lang="sv-SE" dirty="0"/>
              <a:t> for:</a:t>
            </a:r>
          </a:p>
          <a:p>
            <a:pPr lvl="1"/>
            <a:r>
              <a:rPr lang="sv-SE" dirty="0" err="1"/>
              <a:t>Viewport</a:t>
            </a:r>
            <a:r>
              <a:rPr lang="sv-SE" dirty="0"/>
              <a:t> and </a:t>
            </a:r>
            <a:r>
              <a:rPr lang="sv-SE" dirty="0" err="1"/>
              <a:t>Translation</a:t>
            </a:r>
            <a:r>
              <a:rPr lang="sv-SE" dirty="0"/>
              <a:t> of </a:t>
            </a:r>
            <a:r>
              <a:rPr lang="sv-SE" dirty="0" err="1"/>
              <a:t>movement</a:t>
            </a:r>
            <a:endParaRPr lang="sv-SE" dirty="0"/>
          </a:p>
          <a:p>
            <a:pPr lvl="1"/>
            <a:r>
              <a:rPr lang="sv-SE" dirty="0"/>
              <a:t>Handling </a:t>
            </a:r>
            <a:r>
              <a:rPr lang="sv-SE" dirty="0" err="1"/>
              <a:t>Light</a:t>
            </a:r>
            <a:r>
              <a:rPr lang="sv-SE" dirty="0"/>
              <a:t> </a:t>
            </a:r>
            <a:r>
              <a:rPr lang="sv-SE" dirty="0" err="1"/>
              <a:t>Estimation</a:t>
            </a:r>
            <a:endParaRPr lang="sv-SE" dirty="0"/>
          </a:p>
          <a:p>
            <a:pPr lvl="1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484440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0D28-F5D7-4369-B9AC-CB775C368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Plane </a:t>
            </a:r>
            <a:r>
              <a:rPr lang="sv-SE" dirty="0" err="1"/>
              <a:t>Detection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43247-2A60-451F-B7AE-3C4B499E0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sv-SE" dirty="0"/>
              <a:t>Process of </a:t>
            </a:r>
            <a:r>
              <a:rPr lang="sv-SE" dirty="0" err="1"/>
              <a:t>continuous</a:t>
            </a:r>
            <a:r>
              <a:rPr lang="sv-SE" dirty="0"/>
              <a:t> </a:t>
            </a:r>
            <a:r>
              <a:rPr lang="sv-SE" dirty="0" err="1"/>
              <a:t>discovery</a:t>
            </a:r>
            <a:endParaRPr lang="sv-SE" dirty="0"/>
          </a:p>
          <a:p>
            <a:pPr lvl="1"/>
            <a:r>
              <a:rPr lang="sv-SE" dirty="0" err="1"/>
              <a:t>Constant</a:t>
            </a:r>
            <a:r>
              <a:rPr lang="sv-SE" dirty="0"/>
              <a:t> </a:t>
            </a:r>
            <a:r>
              <a:rPr lang="sv-SE" dirty="0" err="1"/>
              <a:t>examining</a:t>
            </a:r>
            <a:r>
              <a:rPr lang="sv-SE" dirty="0"/>
              <a:t> of </a:t>
            </a:r>
            <a:r>
              <a:rPr lang="sv-SE" dirty="0" err="1"/>
              <a:t>camera</a:t>
            </a:r>
            <a:r>
              <a:rPr lang="sv-SE" dirty="0"/>
              <a:t> </a:t>
            </a:r>
            <a:r>
              <a:rPr lang="sv-SE" dirty="0" err="1"/>
              <a:t>feed</a:t>
            </a:r>
            <a:r>
              <a:rPr lang="sv-SE" dirty="0"/>
              <a:t> to </a:t>
            </a:r>
            <a:r>
              <a:rPr lang="sv-SE" dirty="0" err="1"/>
              <a:t>identify</a:t>
            </a:r>
            <a:r>
              <a:rPr lang="sv-SE" dirty="0"/>
              <a:t> </a:t>
            </a:r>
            <a:r>
              <a:rPr lang="sv-SE" dirty="0" err="1"/>
              <a:t>graphical</a:t>
            </a:r>
            <a:r>
              <a:rPr lang="sv-SE" dirty="0"/>
              <a:t> elements </a:t>
            </a:r>
            <a:r>
              <a:rPr lang="sv-SE" dirty="0" err="1"/>
              <a:t>that</a:t>
            </a:r>
            <a:r>
              <a:rPr lang="sv-SE" dirty="0"/>
              <a:t> </a:t>
            </a:r>
            <a:r>
              <a:rPr lang="sv-SE" dirty="0" err="1"/>
              <a:t>give</a:t>
            </a:r>
            <a:r>
              <a:rPr lang="sv-SE" dirty="0"/>
              <a:t> </a:t>
            </a:r>
            <a:r>
              <a:rPr lang="sv-SE" dirty="0" err="1"/>
              <a:t>insight</a:t>
            </a:r>
            <a:r>
              <a:rPr lang="sv-SE" dirty="0"/>
              <a:t> into the </a:t>
            </a:r>
            <a:r>
              <a:rPr lang="sv-SE" dirty="0" err="1"/>
              <a:t>environment</a:t>
            </a:r>
            <a:endParaRPr lang="sv-SE" dirty="0"/>
          </a:p>
          <a:p>
            <a:r>
              <a:rPr lang="sv-SE" dirty="0"/>
              <a:t>The </a:t>
            </a:r>
            <a:r>
              <a:rPr lang="sv-SE" dirty="0" err="1"/>
              <a:t>camera</a:t>
            </a:r>
            <a:r>
              <a:rPr lang="sv-SE" dirty="0"/>
              <a:t>, </a:t>
            </a:r>
            <a:r>
              <a:rPr lang="sv-SE" dirty="0" err="1"/>
              <a:t>with</a:t>
            </a:r>
            <a:r>
              <a:rPr lang="sv-SE" dirty="0"/>
              <a:t> </a:t>
            </a:r>
            <a:r>
              <a:rPr lang="sv-SE" dirty="0" err="1"/>
              <a:t>limited</a:t>
            </a:r>
            <a:r>
              <a:rPr lang="sv-SE" dirty="0"/>
              <a:t> </a:t>
            </a:r>
            <a:r>
              <a:rPr lang="sv-SE" dirty="0" err="1"/>
              <a:t>depth</a:t>
            </a:r>
            <a:r>
              <a:rPr lang="sv-SE" dirty="0"/>
              <a:t> perception, </a:t>
            </a:r>
            <a:r>
              <a:rPr lang="sv-SE" dirty="0" err="1"/>
              <a:t>works</a:t>
            </a:r>
            <a:r>
              <a:rPr lang="sv-SE" dirty="0"/>
              <a:t> </a:t>
            </a:r>
            <a:r>
              <a:rPr lang="sv-SE" dirty="0" err="1"/>
              <a:t>out</a:t>
            </a:r>
            <a:r>
              <a:rPr lang="sv-SE" dirty="0"/>
              <a:t> </a:t>
            </a:r>
            <a:r>
              <a:rPr lang="sv-SE" dirty="0" err="1"/>
              <a:t>where</a:t>
            </a:r>
            <a:r>
              <a:rPr lang="sv-SE" dirty="0"/>
              <a:t> the </a:t>
            </a:r>
            <a:r>
              <a:rPr lang="sv-SE" dirty="0" err="1"/>
              <a:t>walls</a:t>
            </a:r>
            <a:r>
              <a:rPr lang="sv-SE" dirty="0"/>
              <a:t> and </a:t>
            </a:r>
            <a:r>
              <a:rPr lang="sv-SE" dirty="0" err="1"/>
              <a:t>surfaces</a:t>
            </a:r>
            <a:r>
              <a:rPr lang="sv-SE" dirty="0"/>
              <a:t> lie</a:t>
            </a:r>
          </a:p>
          <a:p>
            <a:r>
              <a:rPr lang="sv-SE" dirty="0" err="1"/>
              <a:t>Highly</a:t>
            </a:r>
            <a:r>
              <a:rPr lang="sv-SE" dirty="0"/>
              <a:t> </a:t>
            </a:r>
            <a:r>
              <a:rPr lang="sv-SE" dirty="0" err="1"/>
              <a:t>contingent</a:t>
            </a:r>
            <a:r>
              <a:rPr lang="sv-SE" dirty="0"/>
              <a:t> on </a:t>
            </a:r>
            <a:r>
              <a:rPr lang="sv-SE" dirty="0" err="1"/>
              <a:t>processing</a:t>
            </a:r>
            <a:r>
              <a:rPr lang="sv-SE" dirty="0"/>
              <a:t> </a:t>
            </a:r>
            <a:r>
              <a:rPr lang="sv-SE" dirty="0" err="1"/>
              <a:t>power</a:t>
            </a:r>
            <a:r>
              <a:rPr lang="sv-SE" dirty="0"/>
              <a:t> of </a:t>
            </a:r>
            <a:r>
              <a:rPr lang="sv-SE" dirty="0" err="1"/>
              <a:t>your</a:t>
            </a:r>
            <a:r>
              <a:rPr lang="sv-SE" dirty="0"/>
              <a:t> </a:t>
            </a:r>
            <a:r>
              <a:rPr lang="sv-SE" dirty="0" err="1"/>
              <a:t>device</a:t>
            </a:r>
            <a:endParaRPr lang="sv-SE" dirty="0"/>
          </a:p>
          <a:p>
            <a:r>
              <a:rPr lang="sv-SE" dirty="0" err="1"/>
              <a:t>Need</a:t>
            </a:r>
            <a:r>
              <a:rPr lang="sv-SE" dirty="0"/>
              <a:t> the </a:t>
            </a:r>
            <a:r>
              <a:rPr lang="sv-SE" b="1" dirty="0"/>
              <a:t>AR Plane Manager </a:t>
            </a:r>
            <a:r>
              <a:rPr lang="sv-SE" dirty="0" err="1"/>
              <a:t>object</a:t>
            </a:r>
            <a:r>
              <a:rPr lang="sv-SE" dirty="0"/>
              <a:t> to do </a:t>
            </a:r>
            <a:r>
              <a:rPr lang="sv-SE" dirty="0" err="1"/>
              <a:t>this</a:t>
            </a:r>
            <a:endParaRPr lang="sv-SE" dirty="0"/>
          </a:p>
          <a:p>
            <a:pPr lvl="1"/>
            <a:r>
              <a:rPr lang="sv-SE" dirty="0" err="1"/>
              <a:t>Added</a:t>
            </a:r>
            <a:r>
              <a:rPr lang="sv-SE" dirty="0"/>
              <a:t> to AR Session </a:t>
            </a:r>
            <a:r>
              <a:rPr lang="sv-SE" dirty="0" err="1"/>
              <a:t>Origin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76676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0D28-F5D7-4369-B9AC-CB775C368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Plane </a:t>
            </a:r>
            <a:r>
              <a:rPr lang="sv-SE" dirty="0" err="1"/>
              <a:t>Detection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43247-2A60-451F-B7AE-3C4B499E0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dirty="0"/>
              <a:t>Works on </a:t>
            </a:r>
            <a:r>
              <a:rPr lang="sv-SE" dirty="0" err="1"/>
              <a:t>several</a:t>
            </a:r>
            <a:r>
              <a:rPr lang="sv-SE" dirty="0"/>
              <a:t> </a:t>
            </a:r>
            <a:r>
              <a:rPr lang="sv-SE" dirty="0" err="1"/>
              <a:t>principles</a:t>
            </a:r>
            <a:r>
              <a:rPr lang="sv-SE" dirty="0"/>
              <a:t>:</a:t>
            </a:r>
          </a:p>
          <a:p>
            <a:pPr lvl="1"/>
            <a:r>
              <a:rPr lang="sv-SE" dirty="0"/>
              <a:t>AR Camera Manager </a:t>
            </a:r>
            <a:r>
              <a:rPr lang="sv-SE" dirty="0" err="1"/>
              <a:t>consistently</a:t>
            </a:r>
            <a:r>
              <a:rPr lang="sv-SE" dirty="0"/>
              <a:t> </a:t>
            </a:r>
            <a:r>
              <a:rPr lang="sv-SE" dirty="0" err="1"/>
              <a:t>searching</a:t>
            </a:r>
            <a:r>
              <a:rPr lang="sv-SE" dirty="0"/>
              <a:t> for </a:t>
            </a:r>
            <a:r>
              <a:rPr lang="sv-SE" dirty="0" err="1"/>
              <a:t>points</a:t>
            </a:r>
            <a:endParaRPr lang="sv-SE" dirty="0"/>
          </a:p>
          <a:p>
            <a:pPr lvl="1"/>
            <a:r>
              <a:rPr lang="sv-SE" dirty="0" err="1"/>
              <a:t>Identifies</a:t>
            </a:r>
            <a:r>
              <a:rPr lang="sv-SE" dirty="0"/>
              <a:t> </a:t>
            </a:r>
            <a:r>
              <a:rPr lang="sv-SE" dirty="0" err="1"/>
              <a:t>them</a:t>
            </a:r>
            <a:r>
              <a:rPr lang="sv-SE" dirty="0"/>
              <a:t> as </a:t>
            </a:r>
            <a:r>
              <a:rPr lang="sv-SE" b="1" dirty="0" err="1"/>
              <a:t>anchor</a:t>
            </a:r>
            <a:r>
              <a:rPr lang="sv-SE" b="1" dirty="0"/>
              <a:t> </a:t>
            </a:r>
            <a:r>
              <a:rPr lang="sv-SE" b="1" dirty="0" err="1"/>
              <a:t>clouds</a:t>
            </a:r>
            <a:endParaRPr lang="sv-SE" b="1" dirty="0"/>
          </a:p>
          <a:p>
            <a:pPr lvl="1"/>
            <a:r>
              <a:rPr lang="sv-SE" dirty="0"/>
              <a:t>Extrapolation from </a:t>
            </a:r>
            <a:r>
              <a:rPr lang="sv-SE" dirty="0" err="1"/>
              <a:t>existing</a:t>
            </a:r>
            <a:r>
              <a:rPr lang="sv-SE" dirty="0"/>
              <a:t> planes</a:t>
            </a:r>
          </a:p>
          <a:p>
            <a:pPr lvl="2"/>
            <a:r>
              <a:rPr lang="sv-SE" dirty="0" err="1"/>
              <a:t>Key</a:t>
            </a:r>
            <a:r>
              <a:rPr lang="sv-SE" dirty="0"/>
              <a:t> </a:t>
            </a:r>
            <a:r>
              <a:rPr lang="sv-SE" dirty="0" err="1"/>
              <a:t>point</a:t>
            </a:r>
            <a:r>
              <a:rPr lang="sv-SE" dirty="0"/>
              <a:t> </a:t>
            </a:r>
            <a:r>
              <a:rPr lang="sv-SE" dirty="0" err="1"/>
              <a:t>detection</a:t>
            </a:r>
            <a:endParaRPr lang="sv-SE" dirty="0"/>
          </a:p>
          <a:p>
            <a:pPr lvl="1"/>
            <a:r>
              <a:rPr lang="sv-SE" dirty="0" err="1"/>
              <a:t>Consolidation</a:t>
            </a:r>
            <a:endParaRPr lang="sv-SE" dirty="0"/>
          </a:p>
          <a:p>
            <a:pPr lvl="2"/>
            <a:r>
              <a:rPr lang="sv-SE" dirty="0" err="1"/>
              <a:t>Takes</a:t>
            </a:r>
            <a:r>
              <a:rPr lang="sv-SE" dirty="0"/>
              <a:t> </a:t>
            </a:r>
            <a:r>
              <a:rPr lang="sv-SE" dirty="0" err="1"/>
              <a:t>overlapping</a:t>
            </a:r>
            <a:r>
              <a:rPr lang="sv-SE" dirty="0"/>
              <a:t> planes and </a:t>
            </a:r>
            <a:r>
              <a:rPr lang="sv-SE" dirty="0" err="1"/>
              <a:t>simplifies</a:t>
            </a:r>
            <a:r>
              <a:rPr lang="sv-SE" dirty="0"/>
              <a:t> </a:t>
            </a:r>
            <a:r>
              <a:rPr lang="sv-SE" dirty="0" err="1"/>
              <a:t>them</a:t>
            </a:r>
            <a:r>
              <a:rPr lang="sv-SE" dirty="0"/>
              <a:t> into </a:t>
            </a:r>
            <a:r>
              <a:rPr lang="sv-SE" dirty="0" err="1"/>
              <a:t>single</a:t>
            </a:r>
            <a:r>
              <a:rPr lang="sv-SE" dirty="0"/>
              <a:t> planes</a:t>
            </a:r>
          </a:p>
        </p:txBody>
      </p:sp>
    </p:spTree>
    <p:extLst>
      <p:ext uri="{BB962C8B-B14F-4D97-AF65-F5344CB8AC3E}">
        <p14:creationId xmlns:p14="http://schemas.microsoft.com/office/powerpoint/2010/main" val="38178195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2F8D4-ED5F-4FC4-B1FE-68A48E657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sv-SE" dirty="0"/>
              <a:t>Plane </a:t>
            </a:r>
            <a:r>
              <a:rPr lang="sv-SE" dirty="0" err="1"/>
              <a:t>Detection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A3BCEE-18A0-4A40-8BD8-B065B0FDB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300" y="1315824"/>
            <a:ext cx="5124754" cy="493257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483886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056FC-AC68-4202-8ED0-483675B7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Light</a:t>
            </a:r>
            <a:r>
              <a:rPr lang="sv-SE" dirty="0"/>
              <a:t> </a:t>
            </a:r>
            <a:r>
              <a:rPr lang="sv-SE" dirty="0" err="1"/>
              <a:t>Estimation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B9F2A-8004-495F-84C2-6859306DD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Modern phones have a light sensor built into them.</a:t>
            </a:r>
          </a:p>
          <a:p>
            <a:pPr lvl="1"/>
            <a:r>
              <a:rPr lang="en-US" dirty="0"/>
              <a:t>handles things like automatic dimming or brightening of the screen.</a:t>
            </a:r>
          </a:p>
          <a:p>
            <a:pPr lvl="1"/>
            <a:r>
              <a:rPr lang="en-US" dirty="0"/>
              <a:t>It also feeds some information into the broader light estimation process of AR Foundation.</a:t>
            </a:r>
          </a:p>
          <a:p>
            <a:r>
              <a:rPr lang="en-US" dirty="0"/>
              <a:t>Building a light model of a real-world environment is more complex.</a:t>
            </a:r>
          </a:p>
          <a:p>
            <a:pPr lvl="1"/>
            <a:r>
              <a:rPr lang="en-US" dirty="0"/>
              <a:t>Done through the same kind of image analysis as is done for plane detection.</a:t>
            </a:r>
          </a:p>
          <a:p>
            <a:pPr lvl="1"/>
            <a:r>
              <a:rPr lang="en-US" dirty="0"/>
              <a:t>Scans pixels to work out a baseline level of light.</a:t>
            </a:r>
          </a:p>
          <a:p>
            <a:r>
              <a:rPr lang="en-US" dirty="0"/>
              <a:t>This is used to work out how to best light the objects that are represented within an AR scene.</a:t>
            </a:r>
          </a:p>
          <a:p>
            <a:pPr lvl="1"/>
            <a:r>
              <a:rPr lang="en-US" dirty="0"/>
              <a:t>Light + shadow = vital, to making realistic objects in a scene.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55837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A80B8-A121-4989-98EF-86693F9AD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Light</a:t>
            </a:r>
            <a:r>
              <a:rPr lang="sv-SE" dirty="0"/>
              <a:t> </a:t>
            </a:r>
            <a:r>
              <a:rPr lang="sv-SE" dirty="0" err="1"/>
              <a:t>Estimation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0023E-058C-49AB-BFCF-F3AE3D8AD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Works on as single key principle</a:t>
            </a:r>
          </a:p>
          <a:p>
            <a:pPr lvl="1"/>
            <a:r>
              <a:rPr lang="en-US" dirty="0"/>
              <a:t>It’s an average of the intensity of pixel data drawn from the current frame + some buffering thrown in.</a:t>
            </a:r>
          </a:p>
          <a:p>
            <a:r>
              <a:rPr lang="en-US" dirty="0"/>
              <a:t>Need to look into light estimation</a:t>
            </a:r>
          </a:p>
          <a:p>
            <a:pPr lvl="1"/>
            <a:r>
              <a:rPr lang="en-US" dirty="0"/>
              <a:t>It does not automatically factor in light sources from the real-world!</a:t>
            </a:r>
          </a:p>
          <a:p>
            <a:r>
              <a:rPr lang="en-US" dirty="0"/>
              <a:t>Picking the right shader for the right object is important here, and AR Foundation comes with a number of these.</a:t>
            </a:r>
          </a:p>
          <a:p>
            <a:pPr lvl="1"/>
            <a:r>
              <a:rPr lang="en-US" dirty="0"/>
              <a:t>Mostly it’s handled via the AR Camera Manager component.</a:t>
            </a:r>
          </a:p>
        </p:txBody>
      </p:sp>
    </p:spTree>
    <p:extLst>
      <p:ext uri="{BB962C8B-B14F-4D97-AF65-F5344CB8AC3E}">
        <p14:creationId xmlns:p14="http://schemas.microsoft.com/office/powerpoint/2010/main" val="12709257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05B64-0466-41C6-959F-7C0F1459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Light</a:t>
            </a:r>
            <a:r>
              <a:rPr lang="sv-SE" dirty="0"/>
              <a:t> </a:t>
            </a:r>
            <a:r>
              <a:rPr lang="sv-SE" dirty="0" err="1"/>
              <a:t>Estimation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59508-48E6-4739-8A2A-02B1C4DED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dirty="0"/>
              <a:t>We can track several key properties applied to a directional light source to handle lighting in an AR scene.</a:t>
            </a:r>
          </a:p>
          <a:p>
            <a:pPr lvl="1"/>
            <a:r>
              <a:rPr lang="en-GB" dirty="0"/>
              <a:t>Brightness – the estimated illumination in a scene</a:t>
            </a:r>
          </a:p>
          <a:p>
            <a:pPr lvl="1"/>
            <a:r>
              <a:rPr lang="en-GB" dirty="0"/>
              <a:t>Colour temperature</a:t>
            </a:r>
          </a:p>
          <a:p>
            <a:pPr lvl="1"/>
            <a:r>
              <a:rPr lang="en-GB" dirty="0"/>
              <a:t>Colour correction</a:t>
            </a:r>
          </a:p>
          <a:p>
            <a:pPr lvl="1"/>
            <a:r>
              <a:rPr lang="en-GB" dirty="0"/>
              <a:t>Main light direction</a:t>
            </a:r>
          </a:p>
          <a:p>
            <a:pPr lvl="1"/>
            <a:r>
              <a:rPr lang="en-GB" dirty="0"/>
              <a:t>Light colour</a:t>
            </a:r>
          </a:p>
          <a:p>
            <a:pPr lvl="1"/>
            <a:r>
              <a:rPr lang="en-GB" dirty="0"/>
              <a:t>Light intensity</a:t>
            </a:r>
          </a:p>
          <a:p>
            <a:pPr lvl="1"/>
            <a:r>
              <a:rPr lang="en-GB" dirty="0"/>
              <a:t>Spherical harmonics</a:t>
            </a:r>
          </a:p>
          <a:p>
            <a:r>
              <a:rPr lang="en-GB" dirty="0"/>
              <a:t>Not all of these will be available on every device.</a:t>
            </a:r>
          </a:p>
          <a:p>
            <a:r>
              <a:rPr lang="en-GB" dirty="0"/>
              <a:t>Change these as the scene updates to give some dynamic lighting to the assets you have in your Unity environment.</a:t>
            </a:r>
          </a:p>
        </p:txBody>
      </p:sp>
    </p:spTree>
    <p:extLst>
      <p:ext uri="{BB962C8B-B14F-4D97-AF65-F5344CB8AC3E}">
        <p14:creationId xmlns:p14="http://schemas.microsoft.com/office/powerpoint/2010/main" val="27880274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AD6E1-B7B6-406A-A9B4-FCFC69ACD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Raycasting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ED0D5-FAF9-4732-AD82-69B14FC18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b="1" dirty="0"/>
              <a:t>a Physics function that projects a Ray into the scene, returning a </a:t>
            </a:r>
            <a:r>
              <a:rPr lang="en-GB" b="1" dirty="0" err="1"/>
              <a:t>boolean</a:t>
            </a:r>
            <a:r>
              <a:rPr lang="en-GB" b="1" dirty="0"/>
              <a:t> value if a target was successfully hit</a:t>
            </a:r>
            <a:r>
              <a:rPr lang="en-GB" dirty="0"/>
              <a:t>. </a:t>
            </a:r>
          </a:p>
          <a:p>
            <a:pPr lvl="1"/>
            <a:r>
              <a:rPr lang="en-GB" dirty="0"/>
              <a:t>When this happens, information about the hit, such as the distance, position or a reference to the object's Transform, can be stored in a </a:t>
            </a:r>
            <a:r>
              <a:rPr lang="en-GB" dirty="0" err="1"/>
              <a:t>Raycast</a:t>
            </a:r>
            <a:r>
              <a:rPr lang="en-GB" dirty="0"/>
              <a:t> Hit variable for further use.</a:t>
            </a:r>
          </a:p>
          <a:p>
            <a:r>
              <a:rPr lang="en-GB" dirty="0"/>
              <a:t>Uses an invisible line set in a direction from the centre of the camera</a:t>
            </a:r>
          </a:p>
          <a:p>
            <a:r>
              <a:rPr lang="en-GB" dirty="0"/>
              <a:t>On hit we gain access to a list of objects in the scene it intersects with</a:t>
            </a:r>
          </a:p>
          <a:p>
            <a:r>
              <a:rPr lang="en-GB" dirty="0"/>
              <a:t>Used to find nearest/farthest planes for positioning AR assets or to identify a targeted object for interaction</a:t>
            </a:r>
          </a:p>
        </p:txBody>
      </p:sp>
    </p:spTree>
    <p:extLst>
      <p:ext uri="{BB962C8B-B14F-4D97-AF65-F5344CB8AC3E}">
        <p14:creationId xmlns:p14="http://schemas.microsoft.com/office/powerpoint/2010/main" val="29282288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36491-AD25-4D02-8447-CDC324232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Building</a:t>
            </a:r>
            <a:r>
              <a:rPr lang="sv-SE" dirty="0"/>
              <a:t> </a:t>
            </a:r>
            <a:r>
              <a:rPr lang="sv-SE" dirty="0" err="1"/>
              <a:t>our</a:t>
            </a:r>
            <a:r>
              <a:rPr lang="sv-SE" dirty="0"/>
              <a:t> </a:t>
            </a:r>
            <a:r>
              <a:rPr lang="sv-SE" dirty="0" err="1"/>
              <a:t>first</a:t>
            </a:r>
            <a:r>
              <a:rPr lang="sv-SE" dirty="0"/>
              <a:t> AR </a:t>
            </a:r>
            <a:r>
              <a:rPr lang="sv-SE" dirty="0" err="1"/>
              <a:t>project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8481E-C6B2-4F2F-8719-7B447D1287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57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BC87E-2E0C-416F-96B7-2DEDF6C25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Some</a:t>
            </a:r>
            <a:r>
              <a:rPr lang="sv-SE" dirty="0"/>
              <a:t> options for </a:t>
            </a:r>
            <a:r>
              <a:rPr lang="sv-SE" dirty="0" err="1"/>
              <a:t>completing</a:t>
            </a:r>
            <a:r>
              <a:rPr lang="sv-SE" dirty="0"/>
              <a:t> the </a:t>
            </a:r>
            <a:r>
              <a:rPr lang="sv-SE" dirty="0" err="1"/>
              <a:t>device</a:t>
            </a:r>
            <a:r>
              <a:rPr lang="sv-SE" dirty="0"/>
              <a:t> </a:t>
            </a:r>
            <a:r>
              <a:rPr lang="sv-SE" dirty="0" err="1"/>
              <a:t>requirement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E3824-86E4-4CBD-B7FA-C0D70905D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Have</a:t>
            </a:r>
            <a:r>
              <a:rPr lang="sv-SE" dirty="0"/>
              <a:t> </a:t>
            </a:r>
            <a:r>
              <a:rPr lang="sv-SE" dirty="0" err="1"/>
              <a:t>your</a:t>
            </a:r>
            <a:r>
              <a:rPr lang="sv-SE" dirty="0"/>
              <a:t> </a:t>
            </a:r>
            <a:r>
              <a:rPr lang="sv-SE" dirty="0" err="1"/>
              <a:t>own</a:t>
            </a:r>
            <a:r>
              <a:rPr lang="sv-SE" dirty="0"/>
              <a:t> </a:t>
            </a:r>
            <a:r>
              <a:rPr lang="sv-SE" dirty="0" err="1"/>
              <a:t>device</a:t>
            </a:r>
            <a:endParaRPr lang="sv-SE" dirty="0"/>
          </a:p>
          <a:p>
            <a:r>
              <a:rPr lang="sv-SE" dirty="0" err="1"/>
              <a:t>Borrow</a:t>
            </a:r>
            <a:r>
              <a:rPr lang="sv-SE" dirty="0"/>
              <a:t> from </a:t>
            </a:r>
            <a:r>
              <a:rPr lang="sv-SE" dirty="0" err="1"/>
              <a:t>someone</a:t>
            </a:r>
            <a:endParaRPr lang="sv-SE" dirty="0"/>
          </a:p>
          <a:p>
            <a:r>
              <a:rPr lang="sv-SE" dirty="0" err="1"/>
              <a:t>Have</a:t>
            </a:r>
            <a:r>
              <a:rPr lang="sv-SE" dirty="0"/>
              <a:t> a </a:t>
            </a:r>
            <a:r>
              <a:rPr lang="sv-SE" dirty="0" err="1"/>
              <a:t>group</a:t>
            </a:r>
            <a:r>
              <a:rPr lang="sv-SE" dirty="0"/>
              <a:t> </a:t>
            </a:r>
            <a:r>
              <a:rPr lang="sv-SE" dirty="0" err="1"/>
              <a:t>member</a:t>
            </a:r>
            <a:r>
              <a:rPr lang="sv-SE" dirty="0"/>
              <a:t> </a:t>
            </a:r>
            <a:r>
              <a:rPr lang="sv-SE" dirty="0" err="1"/>
              <a:t>which</a:t>
            </a:r>
            <a:r>
              <a:rPr lang="sv-SE" dirty="0"/>
              <a:t> has a </a:t>
            </a:r>
            <a:r>
              <a:rPr lang="sv-SE" dirty="0" err="1"/>
              <a:t>device</a:t>
            </a:r>
            <a:endParaRPr lang="sv-SE" dirty="0"/>
          </a:p>
          <a:p>
            <a:r>
              <a:rPr lang="sv-SE" dirty="0" err="1"/>
              <a:t>Use</a:t>
            </a:r>
            <a:r>
              <a:rPr lang="sv-SE" dirty="0"/>
              <a:t> </a:t>
            </a:r>
            <a:r>
              <a:rPr lang="sv-SE" dirty="0" err="1"/>
              <a:t>Vuforia</a:t>
            </a:r>
            <a:r>
              <a:rPr lang="sv-SE" dirty="0"/>
              <a:t> </a:t>
            </a:r>
            <a:r>
              <a:rPr lang="sv-SE" dirty="0" err="1"/>
              <a:t>instead</a:t>
            </a:r>
            <a:r>
              <a:rPr lang="sv-SE" dirty="0"/>
              <a:t> (</a:t>
            </a:r>
            <a:r>
              <a:rPr lang="sv-SE" dirty="0" err="1"/>
              <a:t>webcam</a:t>
            </a:r>
            <a:r>
              <a:rPr lang="sv-S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588351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560B8-443C-4F0B-BFEB-10BA58B13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Lets</a:t>
            </a:r>
            <a:r>
              <a:rPr lang="sv-SE" dirty="0"/>
              <a:t> </a:t>
            </a:r>
            <a:r>
              <a:rPr lang="sv-SE" dirty="0" err="1"/>
              <a:t>build</a:t>
            </a:r>
            <a:r>
              <a:rPr lang="sv-SE" dirty="0"/>
              <a:t> </a:t>
            </a:r>
            <a:r>
              <a:rPr lang="sv-SE" dirty="0" err="1"/>
              <a:t>up</a:t>
            </a:r>
            <a:r>
              <a:rPr lang="sv-SE" dirty="0"/>
              <a:t> the concepts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3DECA-5131-42BB-BA3D-6AFF23D0D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v-SE" dirty="0" err="1"/>
              <a:t>First</a:t>
            </a:r>
            <a:r>
              <a:rPr lang="sv-SE" dirty="0"/>
              <a:t> </a:t>
            </a:r>
            <a:r>
              <a:rPr lang="sv-SE" dirty="0" err="1"/>
              <a:t>you’ll</a:t>
            </a:r>
            <a:r>
              <a:rPr lang="sv-SE" dirty="0"/>
              <a:t> </a:t>
            </a:r>
            <a:r>
              <a:rPr lang="sv-SE" dirty="0" err="1"/>
              <a:t>need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your</a:t>
            </a:r>
            <a:r>
              <a:rPr lang="sv-SE" dirty="0"/>
              <a:t> </a:t>
            </a:r>
            <a:r>
              <a:rPr lang="sv-SE" dirty="0" err="1"/>
              <a:t>teck</a:t>
            </a:r>
            <a:r>
              <a:rPr lang="sv-SE" dirty="0"/>
              <a:t> stack</a:t>
            </a:r>
          </a:p>
          <a:p>
            <a:pPr lvl="1"/>
            <a:r>
              <a:rPr lang="sv-SE" dirty="0" err="1"/>
              <a:t>ARFoundation</a:t>
            </a:r>
            <a:r>
              <a:rPr lang="sv-SE" dirty="0"/>
              <a:t> + {</a:t>
            </a:r>
            <a:r>
              <a:rPr lang="sv-SE" dirty="0" err="1"/>
              <a:t>ARCore</a:t>
            </a:r>
            <a:r>
              <a:rPr lang="sv-SE" dirty="0"/>
              <a:t> | </a:t>
            </a:r>
            <a:r>
              <a:rPr lang="sv-SE" dirty="0" err="1"/>
              <a:t>ARKit</a:t>
            </a:r>
            <a:r>
              <a:rPr lang="sv-SE" dirty="0"/>
              <a:t>}</a:t>
            </a:r>
          </a:p>
          <a:p>
            <a:pPr lvl="1"/>
            <a:r>
              <a:rPr lang="sv-SE" dirty="0" err="1"/>
              <a:t>Can</a:t>
            </a:r>
            <a:r>
              <a:rPr lang="sv-SE" dirty="0"/>
              <a:t> do </a:t>
            </a:r>
            <a:r>
              <a:rPr lang="sv-SE" dirty="0" err="1"/>
              <a:t>this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</a:t>
            </a:r>
            <a:r>
              <a:rPr lang="sv-SE" dirty="0" err="1"/>
              <a:t>aided</a:t>
            </a:r>
            <a:r>
              <a:rPr lang="sv-SE" dirty="0"/>
              <a:t> support</a:t>
            </a:r>
          </a:p>
          <a:p>
            <a:pPr lvl="2"/>
            <a:r>
              <a:rPr lang="sv-SE" dirty="0"/>
              <a:t>the canvas </a:t>
            </a:r>
            <a:r>
              <a:rPr lang="sv-SE" dirty="0" err="1"/>
              <a:t>document</a:t>
            </a:r>
            <a:r>
              <a:rPr lang="sv-SE" dirty="0"/>
              <a:t> -&gt; </a:t>
            </a:r>
            <a:r>
              <a:rPr lang="sv-SE" b="1" dirty="0" err="1"/>
              <a:t>Setting</a:t>
            </a:r>
            <a:r>
              <a:rPr lang="sv-SE" b="1" dirty="0"/>
              <a:t> </a:t>
            </a:r>
            <a:r>
              <a:rPr lang="sv-SE" b="1" dirty="0" err="1"/>
              <a:t>up</a:t>
            </a:r>
            <a:r>
              <a:rPr lang="sv-SE" b="1" dirty="0"/>
              <a:t> </a:t>
            </a:r>
            <a:r>
              <a:rPr lang="sv-SE" b="1" dirty="0" err="1"/>
              <a:t>your</a:t>
            </a:r>
            <a:r>
              <a:rPr lang="sv-SE" b="1" dirty="0"/>
              <a:t> </a:t>
            </a:r>
            <a:r>
              <a:rPr lang="sv-SE" b="1" dirty="0" err="1"/>
              <a:t>device</a:t>
            </a:r>
            <a:r>
              <a:rPr lang="sv-SE" b="1" dirty="0"/>
              <a:t> for AR</a:t>
            </a:r>
          </a:p>
          <a:p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will</a:t>
            </a:r>
            <a:r>
              <a:rPr lang="sv-SE" dirty="0"/>
              <a:t> start from the </a:t>
            </a:r>
            <a:r>
              <a:rPr lang="sv-SE" dirty="0" err="1"/>
              <a:t>basic</a:t>
            </a:r>
            <a:r>
              <a:rPr lang="sv-SE" dirty="0"/>
              <a:t> AR </a:t>
            </a:r>
            <a:r>
              <a:rPr lang="sv-SE" dirty="0" err="1"/>
              <a:t>scene</a:t>
            </a:r>
            <a:endParaRPr lang="sv-SE" dirty="0"/>
          </a:p>
          <a:p>
            <a:pPr lvl="1"/>
            <a:r>
              <a:rPr lang="sv-SE" dirty="0"/>
              <a:t>A </a:t>
            </a:r>
            <a:r>
              <a:rPr lang="sv-SE" dirty="0" err="1"/>
              <a:t>scene</a:t>
            </a:r>
            <a:endParaRPr lang="sv-SE" dirty="0"/>
          </a:p>
          <a:p>
            <a:pPr lvl="1"/>
            <a:r>
              <a:rPr lang="sv-SE" dirty="0"/>
              <a:t>An AR Session</a:t>
            </a:r>
          </a:p>
          <a:p>
            <a:pPr lvl="1"/>
            <a:r>
              <a:rPr lang="sv-SE" dirty="0"/>
              <a:t>An AR Session </a:t>
            </a:r>
            <a:r>
              <a:rPr lang="sv-SE" dirty="0" err="1"/>
              <a:t>Origin</a:t>
            </a:r>
            <a:endParaRPr lang="sv-SE" dirty="0"/>
          </a:p>
          <a:p>
            <a:pPr lvl="2"/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6019734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2A50B-1C0B-43EA-9B48-F9E2568E2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The </a:t>
            </a:r>
            <a:r>
              <a:rPr lang="sv-SE" dirty="0" err="1"/>
              <a:t>First</a:t>
            </a:r>
            <a:r>
              <a:rPr lang="sv-SE" dirty="0"/>
              <a:t> AR Project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CD30B-CB3E-41F0-9F4D-36A71C9BA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Inputs</a:t>
            </a:r>
          </a:p>
          <a:p>
            <a:pPr lvl="1"/>
            <a:r>
              <a:rPr lang="en-GB" dirty="0"/>
              <a:t>Touch 2 fingers -&gt; spawn an instance of an asset</a:t>
            </a:r>
          </a:p>
          <a:p>
            <a:pPr lvl="1"/>
            <a:r>
              <a:rPr lang="en-GB" dirty="0"/>
              <a:t>Touch 1 finger -&gt; apply force and cause the object to fly away</a:t>
            </a:r>
          </a:p>
          <a:p>
            <a:r>
              <a:rPr lang="en-GB" dirty="0"/>
              <a:t>Scripts</a:t>
            </a:r>
          </a:p>
          <a:p>
            <a:pPr lvl="1"/>
            <a:r>
              <a:rPr lang="en-GB" dirty="0" err="1"/>
              <a:t>RobotBehaviour</a:t>
            </a:r>
            <a:endParaRPr lang="en-GB" dirty="0"/>
          </a:p>
          <a:p>
            <a:pPr lvl="2"/>
            <a:r>
              <a:rPr lang="en-GB" dirty="0"/>
              <a:t>Handles spawning/instantiation</a:t>
            </a:r>
          </a:p>
          <a:p>
            <a:pPr lvl="2"/>
            <a:r>
              <a:rPr lang="en-GB" dirty="0"/>
              <a:t>Handles Both Inputs</a:t>
            </a:r>
          </a:p>
          <a:p>
            <a:pPr lvl="2"/>
            <a:r>
              <a:rPr lang="en-GB" dirty="0"/>
              <a:t>Handles cooldowns</a:t>
            </a:r>
          </a:p>
          <a:p>
            <a:pPr lvl="1"/>
            <a:r>
              <a:rPr lang="en-GB" dirty="0"/>
              <a:t>Light Estimation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53846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BB9E2-7307-4554-BE18-CD40B3BEC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RobotBehaviour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6DCE8-A1B3-431F-BC14-D8A7F90AD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SpawnRobot</a:t>
            </a:r>
            <a:endParaRPr lang="sv-SE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6F70B5-5634-4390-9EEE-9D6224A56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58" y="3097726"/>
            <a:ext cx="7870112" cy="364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5441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BB9E2-7307-4554-BE18-CD40B3BEC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RobotBehaviour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6DCE8-A1B3-431F-BC14-D8A7F90AD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sv-SE" dirty="0" err="1"/>
              <a:t>SpawnRobot</a:t>
            </a:r>
            <a:endParaRPr lang="sv-SE" dirty="0"/>
          </a:p>
          <a:p>
            <a:pPr lvl="1"/>
            <a:r>
              <a:rPr lang="sv-SE" dirty="0" err="1"/>
              <a:t>Problematic</a:t>
            </a:r>
            <a:endParaRPr lang="sv-SE" dirty="0"/>
          </a:p>
          <a:p>
            <a:pPr lvl="1"/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need</a:t>
            </a:r>
            <a:r>
              <a:rPr lang="sv-SE" dirty="0"/>
              <a:t> to </a:t>
            </a:r>
            <a:r>
              <a:rPr lang="sv-SE" dirty="0" err="1"/>
              <a:t>use</a:t>
            </a:r>
            <a:r>
              <a:rPr lang="sv-SE" dirty="0"/>
              <a:t> </a:t>
            </a:r>
            <a:r>
              <a:rPr lang="sv-SE" dirty="0" err="1"/>
              <a:t>raycasting</a:t>
            </a:r>
            <a:r>
              <a:rPr lang="sv-SE" dirty="0"/>
              <a:t> and plane </a:t>
            </a:r>
            <a:r>
              <a:rPr lang="sv-SE" dirty="0" err="1"/>
              <a:t>detection</a:t>
            </a:r>
            <a:r>
              <a:rPr lang="sv-SE" dirty="0"/>
              <a:t> to do </a:t>
            </a:r>
            <a:r>
              <a:rPr lang="sv-SE" dirty="0" err="1"/>
              <a:t>this</a:t>
            </a:r>
            <a:endParaRPr lang="sv-SE" dirty="0"/>
          </a:p>
          <a:p>
            <a:pPr lvl="2"/>
            <a:r>
              <a:rPr lang="sv-SE" dirty="0" err="1"/>
              <a:t>Once</a:t>
            </a:r>
            <a:r>
              <a:rPr lang="sv-SE" dirty="0"/>
              <a:t> </a:t>
            </a:r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find</a:t>
            </a:r>
            <a:r>
              <a:rPr lang="sv-SE" dirty="0"/>
              <a:t> the plane, </a:t>
            </a:r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use</a:t>
            </a:r>
            <a:r>
              <a:rPr lang="sv-SE" dirty="0"/>
              <a:t> POSE to </a:t>
            </a:r>
            <a:r>
              <a:rPr lang="sv-SE" dirty="0" err="1"/>
              <a:t>instantiate</a:t>
            </a:r>
            <a:r>
              <a:rPr lang="sv-SE" dirty="0"/>
              <a:t> </a:t>
            </a:r>
            <a:r>
              <a:rPr lang="sv-SE" dirty="0" err="1"/>
              <a:t>our</a:t>
            </a:r>
            <a:r>
              <a:rPr lang="sv-SE" dirty="0"/>
              <a:t> asset</a:t>
            </a:r>
          </a:p>
          <a:p>
            <a:pPr lvl="1"/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also</a:t>
            </a:r>
            <a:r>
              <a:rPr lang="sv-SE" dirty="0"/>
              <a:t> </a:t>
            </a:r>
            <a:r>
              <a:rPr lang="sv-SE" dirty="0" err="1"/>
              <a:t>need</a:t>
            </a:r>
            <a:r>
              <a:rPr lang="sv-SE" dirty="0"/>
              <a:t> to </a:t>
            </a:r>
            <a:r>
              <a:rPr lang="sv-SE" dirty="0" err="1"/>
              <a:t>decide</a:t>
            </a:r>
            <a:r>
              <a:rPr lang="sv-SE" dirty="0"/>
              <a:t> on </a:t>
            </a:r>
            <a:r>
              <a:rPr lang="sv-SE" dirty="0" err="1"/>
              <a:t>Anchoring</a:t>
            </a:r>
            <a:r>
              <a:rPr lang="sv-SE" dirty="0"/>
              <a:t> </a:t>
            </a:r>
            <a:r>
              <a:rPr lang="sv-SE" dirty="0" err="1"/>
              <a:t>points</a:t>
            </a:r>
            <a:endParaRPr lang="sv-SE" dirty="0"/>
          </a:p>
          <a:p>
            <a:pPr lvl="2"/>
            <a:r>
              <a:rPr lang="sv-SE" dirty="0"/>
              <a:t>If </a:t>
            </a:r>
            <a:r>
              <a:rPr lang="sv-SE" dirty="0" err="1"/>
              <a:t>its</a:t>
            </a:r>
            <a:r>
              <a:rPr lang="sv-SE" dirty="0"/>
              <a:t> a plane –&gt; </a:t>
            </a:r>
            <a:r>
              <a:rPr lang="sv-SE" dirty="0" err="1"/>
              <a:t>ARAnchorManager.AttachAnchor</a:t>
            </a:r>
            <a:r>
              <a:rPr lang="sv-SE" dirty="0"/>
              <a:t>(plane, </a:t>
            </a:r>
            <a:r>
              <a:rPr lang="sv-SE" dirty="0" err="1"/>
              <a:t>anchor</a:t>
            </a:r>
            <a:r>
              <a:rPr lang="sv-SE" dirty="0"/>
              <a:t>);</a:t>
            </a:r>
          </a:p>
          <a:p>
            <a:pPr lvl="2"/>
            <a:r>
              <a:rPr lang="sv-SE" dirty="0"/>
              <a:t>If not -&gt; </a:t>
            </a:r>
            <a:r>
              <a:rPr lang="sv-SE" dirty="0" err="1"/>
              <a:t>ARAnchorManager.AddAnchor</a:t>
            </a:r>
            <a:r>
              <a:rPr lang="sv-SE" dirty="0"/>
              <a:t>(</a:t>
            </a:r>
            <a:r>
              <a:rPr lang="sv-SE" dirty="0" err="1"/>
              <a:t>anchor</a:t>
            </a:r>
            <a:r>
              <a:rPr lang="sv-SE" dirty="0"/>
              <a:t>); </a:t>
            </a:r>
            <a:r>
              <a:rPr lang="sv-SE" dirty="0">
                <a:solidFill>
                  <a:srgbClr val="0070C0"/>
                </a:solidFill>
              </a:rPr>
              <a:t>(</a:t>
            </a:r>
            <a:r>
              <a:rPr lang="sv-SE" dirty="0" err="1">
                <a:solidFill>
                  <a:srgbClr val="0070C0"/>
                </a:solidFill>
              </a:rPr>
              <a:t>depreciated</a:t>
            </a:r>
            <a:r>
              <a:rPr lang="sv-SE" dirty="0">
                <a:solidFill>
                  <a:srgbClr val="0070C0"/>
                </a:solidFill>
              </a:rPr>
              <a:t> to </a:t>
            </a:r>
            <a:r>
              <a:rPr lang="sv-SE" dirty="0" err="1">
                <a:solidFill>
                  <a:srgbClr val="0070C0"/>
                </a:solidFill>
              </a:rPr>
              <a:t>AddComponent</a:t>
            </a:r>
            <a:r>
              <a:rPr lang="sv-SE" dirty="0">
                <a:solidFill>
                  <a:srgbClr val="0070C0"/>
                </a:solidFill>
              </a:rPr>
              <a:t>&lt;</a:t>
            </a:r>
            <a:r>
              <a:rPr lang="sv-SE" dirty="0" err="1">
                <a:solidFill>
                  <a:srgbClr val="0070C0"/>
                </a:solidFill>
              </a:rPr>
              <a:t>ARAnchor</a:t>
            </a:r>
            <a:r>
              <a:rPr lang="sv-SE" dirty="0">
                <a:solidFill>
                  <a:srgbClr val="0070C0"/>
                </a:solidFill>
              </a:rPr>
              <a:t>&gt;() )</a:t>
            </a:r>
          </a:p>
          <a:p>
            <a:pPr lvl="2"/>
            <a:r>
              <a:rPr lang="sv-SE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Then</a:t>
            </a:r>
            <a:r>
              <a:rPr lang="sv-SE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set as </a:t>
            </a:r>
            <a:r>
              <a:rPr lang="sv-SE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parent</a:t>
            </a:r>
            <a:r>
              <a:rPr lang="sv-SE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</a:t>
            </a:r>
            <a:r>
              <a:rPr lang="sv-SE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our</a:t>
            </a:r>
            <a:r>
              <a:rPr lang="sv-SE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sv-SE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spawned</a:t>
            </a:r>
            <a:r>
              <a:rPr lang="sv-SE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asset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79564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73AF618-6910-5186-96C6-90B39430F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Addition of </a:t>
            </a:r>
            <a:r>
              <a:rPr lang="en-US" dirty="0" err="1"/>
              <a:t>raycasting</a:t>
            </a:r>
            <a:r>
              <a:rPr lang="en-US" dirty="0"/>
              <a:t> and plane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F78ABC-9B61-4F00-ADB6-3382EC39E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058" y="2160589"/>
            <a:ext cx="6299808" cy="458311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74904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17A09-4D27-4673-B8D2-168E0FCBE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sv-SE" dirty="0"/>
              <a:t>Addition of </a:t>
            </a:r>
            <a:r>
              <a:rPr lang="sv-SE" dirty="0" err="1"/>
              <a:t>anchoring</a:t>
            </a:r>
            <a:endParaRPr lang="en-GB" dirty="0"/>
          </a:p>
        </p:txBody>
      </p:sp>
      <p:pic>
        <p:nvPicPr>
          <p:cNvPr id="4" name="Picture 3" descr="Text, application&#10;&#10;Description automatically generated">
            <a:extLst>
              <a:ext uri="{FF2B5EF4-FFF2-40B4-BE49-F238E27FC236}">
                <a16:creationId xmlns:a16="http://schemas.microsoft.com/office/drawing/2014/main" id="{64273FB0-0400-4CF0-8419-D068D5956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199" y="1701800"/>
            <a:ext cx="7205071" cy="498951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633010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C00A5-EAEA-4EBD-91F0-45DA5F136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Handling the Inputs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9CE6B-12FD-4156-9B84-3E16A7BA5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need</a:t>
            </a:r>
            <a:r>
              <a:rPr lang="sv-SE" dirty="0"/>
              <a:t> to switch </a:t>
            </a:r>
            <a:r>
              <a:rPr lang="sv-SE" dirty="0" err="1"/>
              <a:t>between</a:t>
            </a:r>
            <a:r>
              <a:rPr lang="sv-SE" dirty="0"/>
              <a:t> </a:t>
            </a:r>
            <a:r>
              <a:rPr lang="sv-SE" dirty="0" err="1"/>
              <a:t>two</a:t>
            </a:r>
            <a:r>
              <a:rPr lang="sv-SE" dirty="0"/>
              <a:t> </a:t>
            </a:r>
            <a:r>
              <a:rPr lang="sv-SE" dirty="0" err="1"/>
              <a:t>methods</a:t>
            </a:r>
            <a:r>
              <a:rPr lang="sv-SE" dirty="0"/>
              <a:t> of </a:t>
            </a:r>
            <a:r>
              <a:rPr lang="sv-SE" dirty="0" err="1"/>
              <a:t>raycasting</a:t>
            </a:r>
            <a:endParaRPr lang="sv-SE" dirty="0"/>
          </a:p>
          <a:p>
            <a:pPr lvl="1"/>
            <a:r>
              <a:rPr lang="sv-SE" dirty="0"/>
              <a:t>AR </a:t>
            </a:r>
          </a:p>
          <a:p>
            <a:pPr lvl="1"/>
            <a:r>
              <a:rPr lang="sv-SE" dirty="0" err="1"/>
              <a:t>Unity</a:t>
            </a:r>
            <a:r>
              <a:rPr lang="sv-SE" dirty="0"/>
              <a:t> </a:t>
            </a:r>
            <a:r>
              <a:rPr lang="sv-SE" dirty="0" err="1"/>
              <a:t>regular</a:t>
            </a:r>
            <a:r>
              <a:rPr lang="sv-SE" dirty="0"/>
              <a:t> </a:t>
            </a:r>
            <a:r>
              <a:rPr lang="sv-SE" dirty="0" err="1"/>
              <a:t>raycaster</a:t>
            </a:r>
            <a:endParaRPr lang="sv-SE" dirty="0"/>
          </a:p>
          <a:p>
            <a:r>
              <a:rPr lang="sv-SE" dirty="0" err="1"/>
              <a:t>Buts</a:t>
            </a:r>
            <a:r>
              <a:rPr lang="sv-SE" dirty="0"/>
              <a:t> </a:t>
            </a:r>
            <a:r>
              <a:rPr lang="sv-SE" dirty="0" err="1"/>
              <a:t>its</a:t>
            </a:r>
            <a:r>
              <a:rPr lang="sv-SE" dirty="0"/>
              <a:t> </a:t>
            </a:r>
            <a:r>
              <a:rPr lang="sv-SE" dirty="0" err="1"/>
              <a:t>similar</a:t>
            </a:r>
            <a:r>
              <a:rPr lang="sv-SE" dirty="0"/>
              <a:t> to </a:t>
            </a:r>
            <a:r>
              <a:rPr lang="sv-SE" dirty="0" err="1"/>
              <a:t>finding</a:t>
            </a:r>
            <a:r>
              <a:rPr lang="sv-SE" dirty="0"/>
              <a:t> a plane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61640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668BB-F8BF-4276-AB93-B1CA89EE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Addition of </a:t>
            </a:r>
            <a:r>
              <a:rPr lang="sv-SE" dirty="0" err="1"/>
              <a:t>movement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1CCE50-206C-4C35-8870-8B3B2731FD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810" y="2496120"/>
            <a:ext cx="7805188" cy="375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90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31873-B8AB-4538-AF3D-222B475E4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Some</a:t>
            </a:r>
            <a:r>
              <a:rPr lang="sv-SE" dirty="0"/>
              <a:t> </a:t>
            </a:r>
            <a:r>
              <a:rPr lang="sv-SE" dirty="0" err="1"/>
              <a:t>things</a:t>
            </a:r>
            <a:r>
              <a:rPr lang="sv-SE" dirty="0"/>
              <a:t> </a:t>
            </a:r>
            <a:r>
              <a:rPr lang="sv-SE" dirty="0" err="1"/>
              <a:t>are</a:t>
            </a:r>
            <a:r>
              <a:rPr lang="sv-SE" dirty="0"/>
              <a:t> asset </a:t>
            </a:r>
            <a:r>
              <a:rPr lang="sv-SE" dirty="0" err="1"/>
              <a:t>will</a:t>
            </a:r>
            <a:r>
              <a:rPr lang="sv-SE" dirty="0"/>
              <a:t> </a:t>
            </a:r>
            <a:r>
              <a:rPr lang="sv-SE" dirty="0" err="1"/>
              <a:t>need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11BD5-208A-4B10-B19B-0732F5593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Our asset is going to need two components added.</a:t>
            </a:r>
          </a:p>
          <a:p>
            <a:pPr lvl="1"/>
            <a:r>
              <a:rPr lang="en-GB" dirty="0"/>
              <a:t>A collider</a:t>
            </a:r>
          </a:p>
          <a:p>
            <a:pPr lvl="2"/>
            <a:r>
              <a:rPr lang="en-GB" dirty="0"/>
              <a:t>Use a box collider for ease of interfacing, but make sure it’s scaled to the asset</a:t>
            </a:r>
          </a:p>
          <a:p>
            <a:pPr lvl="1"/>
            <a:r>
              <a:rPr lang="en-GB" dirty="0"/>
              <a:t>A </a:t>
            </a:r>
            <a:r>
              <a:rPr lang="en-GB" dirty="0" err="1"/>
              <a:t>rigidbody</a:t>
            </a:r>
            <a:endParaRPr lang="en-GB" dirty="0"/>
          </a:p>
          <a:p>
            <a:pPr lvl="2"/>
            <a:r>
              <a:rPr lang="en-GB" dirty="0"/>
              <a:t>For responding to forces.</a:t>
            </a:r>
          </a:p>
          <a:p>
            <a:r>
              <a:rPr lang="en-GB" dirty="0"/>
              <a:t>When this is in place, we follow a simple process:</a:t>
            </a:r>
          </a:p>
          <a:p>
            <a:pPr lvl="1"/>
            <a:r>
              <a:rPr lang="en-GB" dirty="0"/>
              <a:t>Get the screen point indicated by a ray</a:t>
            </a:r>
          </a:p>
          <a:p>
            <a:pPr lvl="1"/>
            <a:r>
              <a:rPr lang="en-GB" dirty="0" err="1"/>
              <a:t>Raycast</a:t>
            </a:r>
            <a:r>
              <a:rPr lang="en-GB" dirty="0"/>
              <a:t> it forward</a:t>
            </a:r>
          </a:p>
          <a:p>
            <a:pPr lvl="1"/>
            <a:r>
              <a:rPr lang="en-GB" dirty="0"/>
              <a:t>If it hits an object, check to see if it’s a spawned object</a:t>
            </a:r>
          </a:p>
          <a:p>
            <a:pPr lvl="2"/>
            <a:r>
              <a:rPr lang="en-GB" dirty="0"/>
              <a:t>We do this via a tag (</a:t>
            </a:r>
            <a:r>
              <a:rPr lang="en-GB" dirty="0" err="1"/>
              <a:t>SpawnedObject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If it hits a spawned object then add a force in the direction of the ray.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60006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D3433-C204-4033-AEB3-D3EC59B15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But</a:t>
            </a:r>
            <a:r>
              <a:rPr lang="sv-SE" dirty="0"/>
              <a:t> </a:t>
            </a:r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are</a:t>
            </a:r>
            <a:r>
              <a:rPr lang="sv-SE" dirty="0"/>
              <a:t> </a:t>
            </a:r>
            <a:r>
              <a:rPr lang="sv-SE" dirty="0" err="1"/>
              <a:t>missing</a:t>
            </a:r>
            <a:r>
              <a:rPr lang="sv-SE" dirty="0"/>
              <a:t> </a:t>
            </a:r>
            <a:r>
              <a:rPr lang="sv-SE" dirty="0" err="1"/>
              <a:t>something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64B27-5D1D-4BBF-A98E-A25450438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Light</a:t>
            </a:r>
            <a:r>
              <a:rPr lang="sv-SE" dirty="0"/>
              <a:t> </a:t>
            </a:r>
            <a:r>
              <a:rPr lang="sv-SE" dirty="0" err="1"/>
              <a:t>estimation</a:t>
            </a:r>
            <a:r>
              <a:rPr lang="sv-SE" dirty="0"/>
              <a:t>!!</a:t>
            </a:r>
          </a:p>
          <a:p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will</a:t>
            </a:r>
            <a:r>
              <a:rPr lang="sv-SE" dirty="0"/>
              <a:t> do </a:t>
            </a:r>
            <a:r>
              <a:rPr lang="sv-SE" dirty="0" err="1"/>
              <a:t>this</a:t>
            </a:r>
            <a:r>
              <a:rPr lang="sv-SE" dirty="0"/>
              <a:t> by </a:t>
            </a:r>
            <a:r>
              <a:rPr lang="sv-SE" dirty="0" err="1"/>
              <a:t>adding</a:t>
            </a:r>
            <a:r>
              <a:rPr lang="sv-SE" dirty="0"/>
              <a:t> a script to the </a:t>
            </a:r>
            <a:r>
              <a:rPr lang="sv-SE" dirty="0" err="1"/>
              <a:t>direction</a:t>
            </a:r>
            <a:r>
              <a:rPr lang="sv-SE" dirty="0"/>
              <a:t> </a:t>
            </a:r>
            <a:r>
              <a:rPr lang="sv-SE" dirty="0" err="1"/>
              <a:t>light</a:t>
            </a:r>
            <a:endParaRPr lang="sv-SE" dirty="0"/>
          </a:p>
          <a:p>
            <a:pPr lvl="1"/>
            <a:r>
              <a:rPr lang="sv-SE" dirty="0" err="1"/>
              <a:t>Every</a:t>
            </a:r>
            <a:r>
              <a:rPr lang="sv-SE" dirty="0"/>
              <a:t> </a:t>
            </a:r>
            <a:r>
              <a:rPr lang="sv-SE" dirty="0" err="1"/>
              <a:t>frame</a:t>
            </a:r>
            <a:r>
              <a:rPr lang="sv-SE" dirty="0"/>
              <a:t> </a:t>
            </a:r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update</a:t>
            </a:r>
            <a:r>
              <a:rPr lang="sv-SE" dirty="0"/>
              <a:t> the </a:t>
            </a:r>
            <a:r>
              <a:rPr lang="sv-SE" dirty="0" err="1"/>
              <a:t>light</a:t>
            </a:r>
            <a:r>
              <a:rPr lang="sv-SE" dirty="0"/>
              <a:t> </a:t>
            </a:r>
            <a:r>
              <a:rPr lang="sv-SE" dirty="0" err="1"/>
              <a:t>settings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information </a:t>
            </a:r>
            <a:r>
              <a:rPr lang="sv-SE" dirty="0" err="1"/>
              <a:t>received</a:t>
            </a:r>
            <a:endParaRPr lang="sv-SE" dirty="0"/>
          </a:p>
          <a:p>
            <a:pPr lvl="1"/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will</a:t>
            </a:r>
            <a:r>
              <a:rPr lang="sv-SE" dirty="0"/>
              <a:t> </a:t>
            </a:r>
            <a:r>
              <a:rPr lang="sv-SE" dirty="0" err="1"/>
              <a:t>relfect</a:t>
            </a:r>
            <a:r>
              <a:rPr lang="sv-SE" dirty="0"/>
              <a:t> the </a:t>
            </a:r>
            <a:r>
              <a:rPr lang="sv-SE" dirty="0" err="1"/>
              <a:t>light</a:t>
            </a:r>
            <a:r>
              <a:rPr lang="sv-SE" dirty="0"/>
              <a:t> </a:t>
            </a:r>
            <a:r>
              <a:rPr lang="sv-SE" dirty="0" err="1"/>
              <a:t>model</a:t>
            </a:r>
            <a:r>
              <a:rPr lang="sv-SE" dirty="0"/>
              <a:t> </a:t>
            </a:r>
            <a:r>
              <a:rPr lang="sv-SE" dirty="0" err="1"/>
              <a:t>that</a:t>
            </a:r>
            <a:r>
              <a:rPr lang="sv-SE" dirty="0"/>
              <a:t> the mobile is generating -&gt; </a:t>
            </a:r>
            <a:r>
              <a:rPr lang="sv-SE" dirty="0" err="1"/>
              <a:t>can</a:t>
            </a:r>
            <a:r>
              <a:rPr lang="sv-SE" dirty="0"/>
              <a:t> do </a:t>
            </a:r>
            <a:r>
              <a:rPr lang="sv-SE" dirty="0" err="1"/>
              <a:t>this</a:t>
            </a:r>
            <a:r>
              <a:rPr lang="sv-SE" dirty="0"/>
              <a:t> is </a:t>
            </a:r>
            <a:r>
              <a:rPr lang="sv-SE" dirty="0" err="1"/>
              <a:t>more</a:t>
            </a:r>
            <a:r>
              <a:rPr lang="sv-SE" dirty="0"/>
              <a:t> </a:t>
            </a:r>
            <a:r>
              <a:rPr lang="sv-SE" dirty="0" err="1"/>
              <a:t>ways</a:t>
            </a:r>
            <a:r>
              <a:rPr lang="sv-SE" dirty="0"/>
              <a:t> </a:t>
            </a:r>
            <a:r>
              <a:rPr lang="sv-SE" dirty="0" err="1"/>
              <a:t>than</a:t>
            </a:r>
            <a:r>
              <a:rPr lang="sv-SE" dirty="0"/>
              <a:t> </a:t>
            </a:r>
            <a:r>
              <a:rPr lang="sv-SE" dirty="0" err="1"/>
              <a:t>this</a:t>
            </a:r>
            <a:r>
              <a:rPr lang="sv-SE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0778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11D7F-2E25-45FF-B4BE-9F330F082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What</a:t>
            </a:r>
            <a:r>
              <a:rPr lang="sv-SE" dirty="0"/>
              <a:t> is AR?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4C3E7-8BF9-460F-A4C2-7F45D8750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Augmented</a:t>
            </a:r>
            <a:r>
              <a:rPr lang="sv-SE" dirty="0"/>
              <a:t> </a:t>
            </a:r>
            <a:r>
              <a:rPr lang="sv-SE" dirty="0" err="1"/>
              <a:t>Reality</a:t>
            </a:r>
            <a:r>
              <a:rPr lang="sv-SE" dirty="0"/>
              <a:t> is </a:t>
            </a:r>
            <a:r>
              <a:rPr lang="sv-SE" dirty="0" err="1"/>
              <a:t>technology</a:t>
            </a:r>
            <a:r>
              <a:rPr lang="sv-SE" dirty="0"/>
              <a:t> </a:t>
            </a:r>
            <a:r>
              <a:rPr lang="sv-SE" dirty="0" err="1"/>
              <a:t>that</a:t>
            </a:r>
            <a:r>
              <a:rPr lang="sv-SE" dirty="0"/>
              <a:t>:</a:t>
            </a:r>
          </a:p>
          <a:p>
            <a:pPr lvl="1"/>
            <a:r>
              <a:rPr lang="sv-SE" dirty="0"/>
              <a:t>Blends the real and </a:t>
            </a:r>
            <a:r>
              <a:rPr lang="sv-SE" dirty="0" err="1"/>
              <a:t>fictional</a:t>
            </a:r>
            <a:r>
              <a:rPr lang="sv-SE" dirty="0"/>
              <a:t> </a:t>
            </a:r>
            <a:r>
              <a:rPr lang="sv-SE" dirty="0" err="1"/>
              <a:t>world</a:t>
            </a:r>
            <a:r>
              <a:rPr lang="sv-SE" dirty="0"/>
              <a:t> </a:t>
            </a:r>
            <a:r>
              <a:rPr lang="sv-SE" dirty="0" err="1"/>
              <a:t>together</a:t>
            </a:r>
            <a:endParaRPr lang="sv-SE" dirty="0"/>
          </a:p>
          <a:p>
            <a:pPr lvl="1"/>
            <a:r>
              <a:rPr lang="sv-SE" dirty="0"/>
              <a:t>Has real-</a:t>
            </a:r>
            <a:r>
              <a:rPr lang="sv-SE" dirty="0" err="1"/>
              <a:t>time</a:t>
            </a:r>
            <a:r>
              <a:rPr lang="sv-SE" dirty="0"/>
              <a:t> input and output</a:t>
            </a:r>
          </a:p>
          <a:p>
            <a:pPr lvl="1"/>
            <a:r>
              <a:rPr lang="sv-SE" dirty="0" err="1"/>
              <a:t>Tracks</a:t>
            </a:r>
            <a:r>
              <a:rPr lang="sv-SE" dirty="0"/>
              <a:t> </a:t>
            </a:r>
            <a:r>
              <a:rPr lang="sv-SE" dirty="0" err="1"/>
              <a:t>objects</a:t>
            </a:r>
            <a:r>
              <a:rPr lang="sv-SE" dirty="0"/>
              <a:t> </a:t>
            </a:r>
            <a:r>
              <a:rPr lang="sv-SE" dirty="0" err="1"/>
              <a:t>through</a:t>
            </a:r>
            <a:r>
              <a:rPr lang="sv-SE" dirty="0"/>
              <a:t> a </a:t>
            </a:r>
            <a:r>
              <a:rPr lang="sv-SE" dirty="0" err="1"/>
              <a:t>virtual</a:t>
            </a:r>
            <a:r>
              <a:rPr lang="sv-SE" dirty="0"/>
              <a:t> interface in a real-</a:t>
            </a:r>
            <a:r>
              <a:rPr lang="sv-SE" dirty="0" err="1"/>
              <a:t>world</a:t>
            </a:r>
            <a:r>
              <a:rPr lang="sv-SE" dirty="0"/>
              <a:t> </a:t>
            </a:r>
            <a:r>
              <a:rPr lang="sv-SE" dirty="0" err="1"/>
              <a:t>environment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711246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6217-E6AD-4E85-BFF5-2A516FECF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Light</a:t>
            </a:r>
            <a:r>
              <a:rPr lang="sv-SE" dirty="0"/>
              <a:t> </a:t>
            </a:r>
            <a:r>
              <a:rPr lang="sv-SE" dirty="0" err="1"/>
              <a:t>Estimation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306704A-25ED-4513-85D5-C32A8AB563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48670"/>
          <a:stretch/>
        </p:blipFill>
        <p:spPr>
          <a:xfrm>
            <a:off x="751220" y="1566105"/>
            <a:ext cx="6130872" cy="3492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4F6746-397F-4D05-9B53-2B66C32C98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624"/>
          <a:stretch/>
        </p:blipFill>
        <p:spPr>
          <a:xfrm>
            <a:off x="4975668" y="1668392"/>
            <a:ext cx="5645385" cy="302591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5F82117-E208-4954-BD00-B91034DE4CE3}"/>
              </a:ext>
            </a:extLst>
          </p:cNvPr>
          <p:cNvCxnSpPr/>
          <p:nvPr/>
        </p:nvCxnSpPr>
        <p:spPr>
          <a:xfrm>
            <a:off x="5166168" y="1485900"/>
            <a:ext cx="0" cy="50419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1132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8AEC4-6C74-44C9-A6CF-E4E46B50F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Lets</a:t>
            </a:r>
            <a:r>
              <a:rPr lang="sv-SE" dirty="0"/>
              <a:t> </a:t>
            </a:r>
            <a:r>
              <a:rPr lang="sv-SE" dirty="0" err="1"/>
              <a:t>see</a:t>
            </a:r>
            <a:r>
              <a:rPr lang="sv-SE" dirty="0"/>
              <a:t> </a:t>
            </a:r>
            <a:r>
              <a:rPr lang="sv-SE" dirty="0" err="1"/>
              <a:t>how</a:t>
            </a:r>
            <a:r>
              <a:rPr lang="sv-SE" dirty="0"/>
              <a:t> </a:t>
            </a:r>
            <a:r>
              <a:rPr lang="sv-SE" dirty="0" err="1"/>
              <a:t>this</a:t>
            </a:r>
            <a:r>
              <a:rPr lang="sv-SE" dirty="0"/>
              <a:t> </a:t>
            </a:r>
            <a:r>
              <a:rPr lang="sv-SE" dirty="0" err="1"/>
              <a:t>works</a:t>
            </a:r>
            <a:r>
              <a:rPr lang="sv-SE" dirty="0"/>
              <a:t> in </a:t>
            </a:r>
            <a:r>
              <a:rPr lang="sv-SE" dirty="0" err="1"/>
              <a:t>Unity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6C569-5CF9-4E64-BC88-1DF65B2C9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The </a:t>
            </a:r>
            <a:r>
              <a:rPr lang="sv-SE" dirty="0" err="1"/>
              <a:t>project</a:t>
            </a:r>
            <a:r>
              <a:rPr lang="sv-SE" dirty="0"/>
              <a:t> is </a:t>
            </a:r>
            <a:r>
              <a:rPr lang="sv-SE" dirty="0" err="1"/>
              <a:t>uploaded</a:t>
            </a:r>
            <a:r>
              <a:rPr lang="sv-SE" dirty="0"/>
              <a:t> to the </a:t>
            </a:r>
            <a:r>
              <a:rPr lang="sv-SE" dirty="0" err="1"/>
              <a:t>module</a:t>
            </a:r>
            <a:r>
              <a:rPr lang="sv-SE" dirty="0"/>
              <a:t> as CTG v1.1.zip</a:t>
            </a:r>
          </a:p>
          <a:p>
            <a:r>
              <a:rPr lang="sv-SE" dirty="0" err="1"/>
              <a:t>Can</a:t>
            </a:r>
            <a:r>
              <a:rPr lang="sv-SE" dirty="0"/>
              <a:t> </a:t>
            </a:r>
            <a:r>
              <a:rPr lang="sv-SE" dirty="0" err="1"/>
              <a:t>use</a:t>
            </a:r>
            <a:r>
              <a:rPr lang="sv-SE" dirty="0"/>
              <a:t> 01a – AR Project v1.1.docx as a step by step guide to </a:t>
            </a:r>
            <a:r>
              <a:rPr lang="sv-SE" dirty="0" err="1"/>
              <a:t>produce</a:t>
            </a:r>
            <a:r>
              <a:rPr lang="sv-SE" dirty="0"/>
              <a:t> the same </a:t>
            </a:r>
            <a:r>
              <a:rPr lang="sv-SE" dirty="0" err="1"/>
              <a:t>results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9659991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5DB23-BBB3-45EA-AAA4-BA01143F9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Upcoming</a:t>
            </a:r>
            <a:r>
              <a:rPr lang="sv-SE" dirty="0"/>
              <a:t> </a:t>
            </a:r>
            <a:r>
              <a:rPr lang="sv-SE" dirty="0" err="1"/>
              <a:t>Important</a:t>
            </a:r>
            <a:r>
              <a:rPr lang="sv-SE" dirty="0"/>
              <a:t> Events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81ADC-C841-4898-B685-EF1B44729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dirty="0" err="1"/>
              <a:t>This</a:t>
            </a:r>
            <a:r>
              <a:rPr lang="sv-SE" dirty="0"/>
              <a:t> (</a:t>
            </a:r>
            <a:r>
              <a:rPr lang="sv-SE" dirty="0" err="1"/>
              <a:t>aka</a:t>
            </a:r>
            <a:r>
              <a:rPr lang="sv-SE" dirty="0"/>
              <a:t> </a:t>
            </a:r>
            <a:r>
              <a:rPr lang="sv-SE" dirty="0" err="1"/>
              <a:t>week</a:t>
            </a:r>
            <a:r>
              <a:rPr lang="sv-SE" dirty="0"/>
              <a:t> 1) </a:t>
            </a:r>
            <a:r>
              <a:rPr lang="sv-SE" dirty="0" err="1"/>
              <a:t>Friday</a:t>
            </a:r>
            <a:r>
              <a:rPr lang="sv-SE" dirty="0"/>
              <a:t> </a:t>
            </a:r>
            <a:r>
              <a:rPr lang="sv-SE" dirty="0" err="1"/>
              <a:t>are</a:t>
            </a:r>
            <a:r>
              <a:rPr lang="sv-SE" dirty="0"/>
              <a:t> the Presentations!</a:t>
            </a:r>
          </a:p>
          <a:p>
            <a:r>
              <a:rPr lang="sv-SE" dirty="0" err="1"/>
              <a:t>Week</a:t>
            </a:r>
            <a:r>
              <a:rPr lang="sv-SE" dirty="0"/>
              <a:t> 2 </a:t>
            </a:r>
            <a:r>
              <a:rPr lang="sv-SE" dirty="0" err="1"/>
              <a:t>Friday</a:t>
            </a:r>
            <a:r>
              <a:rPr lang="sv-SE" dirty="0"/>
              <a:t> is an </a:t>
            </a:r>
            <a:r>
              <a:rPr lang="sv-SE" dirty="0" err="1"/>
              <a:t>important</a:t>
            </a:r>
            <a:r>
              <a:rPr lang="sv-SE" dirty="0"/>
              <a:t> workshop</a:t>
            </a:r>
          </a:p>
          <a:p>
            <a:pPr lvl="1"/>
            <a:r>
              <a:rPr lang="sv-SE" dirty="0"/>
              <a:t>To make sure </a:t>
            </a:r>
            <a:r>
              <a:rPr lang="sv-SE" dirty="0" err="1"/>
              <a:t>you</a:t>
            </a:r>
            <a:r>
              <a:rPr lang="sv-SE" dirty="0"/>
              <a:t> </a:t>
            </a:r>
            <a:r>
              <a:rPr lang="sv-SE" dirty="0" err="1"/>
              <a:t>have</a:t>
            </a:r>
            <a:r>
              <a:rPr lang="sv-SE" dirty="0"/>
              <a:t> </a:t>
            </a:r>
            <a:r>
              <a:rPr lang="sv-SE" dirty="0" err="1"/>
              <a:t>something</a:t>
            </a:r>
            <a:r>
              <a:rPr lang="sv-SE" dirty="0"/>
              <a:t> </a:t>
            </a:r>
            <a:r>
              <a:rPr lang="sv-SE" dirty="0" err="1"/>
              <a:t>usable</a:t>
            </a:r>
            <a:r>
              <a:rPr lang="sv-SE" dirty="0"/>
              <a:t> </a:t>
            </a:r>
            <a:r>
              <a:rPr lang="sv-SE" dirty="0" err="1"/>
              <a:t>that</a:t>
            </a:r>
            <a:r>
              <a:rPr lang="sv-SE" dirty="0"/>
              <a:t> is </a:t>
            </a:r>
            <a:r>
              <a:rPr lang="sv-SE" dirty="0" err="1"/>
              <a:t>working</a:t>
            </a:r>
            <a:r>
              <a:rPr lang="sv-SE" dirty="0"/>
              <a:t> on </a:t>
            </a:r>
            <a:r>
              <a:rPr lang="sv-SE" dirty="0" err="1"/>
              <a:t>your</a:t>
            </a:r>
            <a:r>
              <a:rPr lang="sv-SE" dirty="0"/>
              <a:t> </a:t>
            </a:r>
            <a:r>
              <a:rPr lang="sv-SE" dirty="0" err="1"/>
              <a:t>devices</a:t>
            </a:r>
            <a:endParaRPr lang="sv-SE" dirty="0"/>
          </a:p>
          <a:p>
            <a:r>
              <a:rPr lang="sv-SE" dirty="0" err="1"/>
              <a:t>Week</a:t>
            </a:r>
            <a:r>
              <a:rPr lang="sv-SE" dirty="0"/>
              <a:t> 3 – 1 </a:t>
            </a:r>
            <a:r>
              <a:rPr lang="sv-SE" dirty="0" err="1"/>
              <a:t>Lecture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2 supervisions</a:t>
            </a:r>
          </a:p>
          <a:p>
            <a:r>
              <a:rPr lang="sv-SE" dirty="0"/>
              <a:t>Deadline for Assignment 4 – 15th Jan 2023 by 23.59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4167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8B883-7290-4DED-BC7D-A270F2A88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Who</a:t>
            </a:r>
            <a:r>
              <a:rPr lang="sv-SE" dirty="0"/>
              <a:t> </a:t>
            </a:r>
            <a:r>
              <a:rPr lang="sv-SE" dirty="0" err="1"/>
              <a:t>uses</a:t>
            </a:r>
            <a:r>
              <a:rPr lang="sv-SE" dirty="0"/>
              <a:t> AR?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30E6B-170A-473C-84E9-73262BFE3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Cultural</a:t>
            </a:r>
            <a:r>
              <a:rPr lang="sv-SE" dirty="0"/>
              <a:t> </a:t>
            </a:r>
            <a:r>
              <a:rPr lang="sv-SE" dirty="0" err="1"/>
              <a:t>Heritage</a:t>
            </a:r>
            <a:r>
              <a:rPr lang="sv-SE" dirty="0"/>
              <a:t> and </a:t>
            </a:r>
            <a:r>
              <a:rPr lang="sv-SE" dirty="0" err="1"/>
              <a:t>Archaelogy</a:t>
            </a:r>
            <a:endParaRPr lang="sv-SE" dirty="0"/>
          </a:p>
          <a:p>
            <a:r>
              <a:rPr lang="sv-SE" dirty="0" err="1"/>
              <a:t>Architecture</a:t>
            </a:r>
            <a:r>
              <a:rPr lang="sv-SE" dirty="0"/>
              <a:t> planning</a:t>
            </a:r>
          </a:p>
          <a:p>
            <a:r>
              <a:rPr lang="sv-SE" dirty="0"/>
              <a:t>Piloting and </a:t>
            </a:r>
            <a:r>
              <a:rPr lang="sv-SE" dirty="0" err="1"/>
              <a:t>driving</a:t>
            </a:r>
            <a:r>
              <a:rPr lang="sv-SE" dirty="0"/>
              <a:t> </a:t>
            </a:r>
            <a:r>
              <a:rPr lang="sv-SE" dirty="0" err="1"/>
              <a:t>advanced</a:t>
            </a:r>
            <a:r>
              <a:rPr lang="sv-SE" dirty="0"/>
              <a:t> </a:t>
            </a:r>
            <a:r>
              <a:rPr lang="sv-SE" dirty="0" err="1"/>
              <a:t>vehicles</a:t>
            </a:r>
            <a:endParaRPr lang="sv-SE" dirty="0"/>
          </a:p>
          <a:p>
            <a:r>
              <a:rPr lang="sv-SE" dirty="0" err="1"/>
              <a:t>Virtual</a:t>
            </a:r>
            <a:r>
              <a:rPr lang="sv-SE" dirty="0"/>
              <a:t> support</a:t>
            </a:r>
          </a:p>
          <a:p>
            <a:r>
              <a:rPr lang="sv-SE" dirty="0"/>
              <a:t>Games</a:t>
            </a:r>
          </a:p>
          <a:p>
            <a:pPr lvl="1"/>
            <a:r>
              <a:rPr lang="sv-SE" dirty="0" err="1"/>
              <a:t>Our</a:t>
            </a:r>
            <a:r>
              <a:rPr lang="sv-SE" dirty="0"/>
              <a:t> focus </a:t>
            </a:r>
            <a:r>
              <a:rPr lang="sv-SE" dirty="0">
                <a:sym typeface="Wingdings" panose="05000000000000000000" pitchFamily="2" charset="2"/>
              </a:rPr>
              <a:t>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0271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6B0AE-7EDE-47EB-BBA7-C71CEF62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dirty="0"/>
              <a:t>AR </a:t>
            </a:r>
            <a:r>
              <a:rPr lang="sv-SE" dirty="0" err="1"/>
              <a:t>Examples</a:t>
            </a:r>
            <a:r>
              <a:rPr lang="sv-SE" dirty="0"/>
              <a:t> from </a:t>
            </a:r>
            <a:r>
              <a:rPr lang="sv-SE" dirty="0" err="1"/>
              <a:t>your</a:t>
            </a:r>
            <a:r>
              <a:rPr lang="sv-SE" dirty="0"/>
              <a:t> </a:t>
            </a:r>
            <a:r>
              <a:rPr lang="sv-SE" dirty="0" err="1"/>
              <a:t>Everyday</a:t>
            </a:r>
            <a:r>
              <a:rPr lang="sv-SE" dirty="0"/>
              <a:t> Life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9464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DF434-14FB-4D8C-B516-3D3079B64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sv-SE" dirty="0" err="1"/>
              <a:t>Snapchat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88259-9983-4FBF-8062-E90B85CD2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1650" y="1928118"/>
            <a:ext cx="4184034" cy="3880773"/>
          </a:xfrm>
        </p:spPr>
        <p:txBody>
          <a:bodyPr>
            <a:normAutofit/>
          </a:bodyPr>
          <a:lstStyle/>
          <a:p>
            <a:r>
              <a:rPr lang="sv-SE" dirty="0"/>
              <a:t>Before </a:t>
            </a:r>
            <a:r>
              <a:rPr lang="sv-SE" dirty="0" err="1"/>
              <a:t>TikTok</a:t>
            </a:r>
            <a:r>
              <a:rPr lang="sv-SE" dirty="0"/>
              <a:t> </a:t>
            </a:r>
            <a:r>
              <a:rPr lang="sv-SE" dirty="0" err="1"/>
              <a:t>there</a:t>
            </a:r>
            <a:r>
              <a:rPr lang="sv-SE" dirty="0"/>
              <a:t> </a:t>
            </a:r>
            <a:r>
              <a:rPr lang="sv-SE" dirty="0" err="1"/>
              <a:t>was</a:t>
            </a:r>
            <a:r>
              <a:rPr lang="sv-SE" dirty="0"/>
              <a:t> </a:t>
            </a:r>
            <a:r>
              <a:rPr lang="sv-SE" dirty="0" err="1"/>
              <a:t>snapchat</a:t>
            </a:r>
            <a:endParaRPr lang="sv-SE" dirty="0"/>
          </a:p>
          <a:p>
            <a:pPr marL="0" indent="0">
              <a:buNone/>
            </a:pPr>
            <a:r>
              <a:rPr lang="sv-SE" dirty="0" err="1"/>
              <a:t>Overlays</a:t>
            </a:r>
            <a:r>
              <a:rPr lang="sv-SE" dirty="0"/>
              <a:t> filters </a:t>
            </a:r>
            <a:r>
              <a:rPr lang="sv-SE" dirty="0" err="1"/>
              <a:t>using</a:t>
            </a:r>
            <a:r>
              <a:rPr lang="sv-SE" dirty="0"/>
              <a:t> </a:t>
            </a:r>
            <a:r>
              <a:rPr lang="sv-SE" dirty="0" err="1"/>
              <a:t>facial</a:t>
            </a:r>
            <a:r>
              <a:rPr lang="sv-SE" dirty="0"/>
              <a:t> </a:t>
            </a:r>
            <a:r>
              <a:rPr lang="sv-SE" dirty="0" err="1"/>
              <a:t>recognition</a:t>
            </a:r>
            <a:r>
              <a:rPr lang="sv-SE" dirty="0"/>
              <a:t> to </a:t>
            </a:r>
            <a:r>
              <a:rPr lang="sv-SE" dirty="0" err="1"/>
              <a:t>manipulate</a:t>
            </a:r>
            <a:r>
              <a:rPr lang="sv-SE" dirty="0"/>
              <a:t> the real-</a:t>
            </a:r>
            <a:r>
              <a:rPr lang="sv-SE" dirty="0" err="1"/>
              <a:t>world</a:t>
            </a:r>
            <a:endParaRPr lang="en-GB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56A660F-2ED0-4059-A3C3-F4049ED0DD73}"/>
              </a:ext>
            </a:extLst>
          </p:cNvPr>
          <p:cNvGrpSpPr/>
          <p:nvPr/>
        </p:nvGrpSpPr>
        <p:grpSpPr>
          <a:xfrm>
            <a:off x="416078" y="1928118"/>
            <a:ext cx="5504273" cy="4320282"/>
            <a:chOff x="416078" y="1488612"/>
            <a:chExt cx="4481322" cy="388077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6A0CD6D-E326-46AD-A59D-8FA92E8F4C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" r="66657" b="1"/>
            <a:stretch/>
          </p:blipFill>
          <p:spPr>
            <a:xfrm>
              <a:off x="416078" y="1488614"/>
              <a:ext cx="2240662" cy="3880772"/>
            </a:xfrm>
            <a:prstGeom prst="rect">
              <a:avLst/>
            </a:prstGeom>
            <a:noFill/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8FE828F-A681-44D6-A5A6-9061510A7F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8515"/>
            <a:stretch/>
          </p:blipFill>
          <p:spPr>
            <a:xfrm>
              <a:off x="2780937" y="1488612"/>
              <a:ext cx="2116463" cy="38807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7167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66634-5D68-456D-AB34-188A7ADCD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sv-SE" dirty="0" err="1"/>
              <a:t>Adventures</a:t>
            </a:r>
            <a:r>
              <a:rPr lang="sv-SE" dirty="0"/>
              <a:t> – </a:t>
            </a:r>
            <a:r>
              <a:rPr lang="sv-SE" dirty="0" err="1"/>
              <a:t>ViewRanger</a:t>
            </a:r>
            <a:r>
              <a:rPr lang="sv-SE" dirty="0"/>
              <a:t> </a:t>
            </a:r>
            <a:r>
              <a:rPr lang="sv-SE" dirty="0" err="1"/>
              <a:t>trail</a:t>
            </a:r>
            <a:r>
              <a:rPr lang="sv-SE" dirty="0"/>
              <a:t> </a:t>
            </a:r>
            <a:r>
              <a:rPr lang="sv-SE" dirty="0" err="1"/>
              <a:t>map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D61D3-B682-4A3E-AC63-3B6250F025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15" b="25135"/>
          <a:stretch/>
        </p:blipFill>
        <p:spPr>
          <a:xfrm>
            <a:off x="677334" y="2160589"/>
            <a:ext cx="4184035" cy="388077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194C6-FB46-40D7-A659-0BE39901E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Overlays data and navigation onto trails in different countries.</a:t>
            </a:r>
          </a:p>
          <a:p>
            <a:pPr marL="0" indent="0">
              <a:buNone/>
            </a:pPr>
            <a:r>
              <a:rPr lang="en-US" dirty="0"/>
              <a:t>Other Examples:</a:t>
            </a:r>
          </a:p>
          <a:p>
            <a:r>
              <a:rPr lang="en-US" dirty="0"/>
              <a:t>The AR[T] Walk</a:t>
            </a:r>
          </a:p>
          <a:p>
            <a:r>
              <a:rPr lang="en-US" dirty="0" err="1"/>
              <a:t>HoloMaps</a:t>
            </a:r>
            <a:endParaRPr lang="en-US" dirty="0"/>
          </a:p>
          <a:p>
            <a:r>
              <a:rPr lang="en-US" dirty="0" err="1"/>
              <a:t>HUDWay</a:t>
            </a:r>
            <a:r>
              <a:rPr lang="en-US" dirty="0"/>
              <a:t> AR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695618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ule 1 - Creativity" id="{B73140CD-1F57-42B6-8184-43D5353AD04F}" vid="{16D7A584-92D3-4218-A11E-13BD87EC371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CDADB7A1675FB40BB9D486BC1534DF2" ma:contentTypeVersion="5" ma:contentTypeDescription="Create a new document." ma:contentTypeScope="" ma:versionID="aaa2a343a4e8b32bd2eff0dc2ae1058d">
  <xsd:schema xmlns:xsd="http://www.w3.org/2001/XMLSchema" xmlns:xs="http://www.w3.org/2001/XMLSchema" xmlns:p="http://schemas.microsoft.com/office/2006/metadata/properties" xmlns:ns3="cd381539-0fa7-4022-b6d1-aa3ce5056669" xmlns:ns4="21e9fe62-175e-4f02-b020-48414184d225" targetNamespace="http://schemas.microsoft.com/office/2006/metadata/properties" ma:root="true" ma:fieldsID="5a046575520de804fa98f5f66bd4288d" ns3:_="" ns4:_="">
    <xsd:import namespace="cd381539-0fa7-4022-b6d1-aa3ce5056669"/>
    <xsd:import namespace="21e9fe62-175e-4f02-b020-48414184d22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381539-0fa7-4022-b6d1-aa3ce50566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e9fe62-175e-4f02-b020-48414184d22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0458A3-13A4-48B6-BEC0-9609668CD4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d381539-0fa7-4022-b6d1-aa3ce5056669"/>
    <ds:schemaRef ds:uri="21e9fe62-175e-4f02-b020-48414184d22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B84397B-F28F-497D-8FFD-318D206253EC}">
  <ds:schemaRefs>
    <ds:schemaRef ds:uri="http://purl.org/dc/dcmitype/"/>
    <ds:schemaRef ds:uri="http://purl.org/dc/terms/"/>
    <ds:schemaRef ds:uri="http://purl.org/dc/elements/1.1/"/>
    <ds:schemaRef ds:uri="http://schemas.microsoft.com/office/infopath/2007/PartnerControls"/>
    <ds:schemaRef ds:uri="http://www.w3.org/XML/1998/namespace"/>
    <ds:schemaRef ds:uri="21e9fe62-175e-4f02-b020-48414184d225"/>
    <ds:schemaRef ds:uri="http://schemas.microsoft.com/office/2006/documentManagement/types"/>
    <ds:schemaRef ds:uri="http://schemas.openxmlformats.org/package/2006/metadata/core-properties"/>
    <ds:schemaRef ds:uri="cd381539-0fa7-4022-b6d1-aa3ce5056669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A373DFAA-7F27-4FCA-9FD8-48E471E3736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current trends template</Template>
  <TotalTime>252</TotalTime>
  <Words>1825</Words>
  <Application>Microsoft Office PowerPoint</Application>
  <PresentationFormat>Widescreen</PresentationFormat>
  <Paragraphs>266</Paragraphs>
  <Slides>52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Arial</vt:lpstr>
      <vt:lpstr>Calibri</vt:lpstr>
      <vt:lpstr>Trebuchet MS</vt:lpstr>
      <vt:lpstr>Wingdings 3</vt:lpstr>
      <vt:lpstr>Facet</vt:lpstr>
      <vt:lpstr>Introduction to AR with Unity</vt:lpstr>
      <vt:lpstr>Focus of this Module</vt:lpstr>
      <vt:lpstr>What you need</vt:lpstr>
      <vt:lpstr>Some options for completing the device requirement</vt:lpstr>
      <vt:lpstr>What is AR?</vt:lpstr>
      <vt:lpstr>Who uses AR?</vt:lpstr>
      <vt:lpstr>AR Examples from your Everyday Life</vt:lpstr>
      <vt:lpstr>Snapchat</vt:lpstr>
      <vt:lpstr>Adventures – ViewRanger trail map</vt:lpstr>
      <vt:lpstr>IKEA Place Lowe and Delux Visualizer</vt:lpstr>
      <vt:lpstr>Manufactoring -&gt; Worklink by ScopeAR</vt:lpstr>
      <vt:lpstr>Manufactoring -&gt; Porche AR Glasses</vt:lpstr>
      <vt:lpstr>Sports – AR Sport</vt:lpstr>
      <vt:lpstr>Pokemon GO</vt:lpstr>
      <vt:lpstr>What encompasses AR?</vt:lpstr>
      <vt:lpstr>Reality on your Phone</vt:lpstr>
      <vt:lpstr>Benefits of AR</vt:lpstr>
      <vt:lpstr>Drawbacks of AR</vt:lpstr>
      <vt:lpstr>AR -&gt; VR -&gt; MR</vt:lpstr>
      <vt:lpstr>PowerPoint Presentation</vt:lpstr>
      <vt:lpstr>PowerPoint Presentation</vt:lpstr>
      <vt:lpstr>Definitions of AR, VR, MR</vt:lpstr>
      <vt:lpstr>Unity AR Technology</vt:lpstr>
      <vt:lpstr>Technology Stack</vt:lpstr>
      <vt:lpstr>Technology Stack</vt:lpstr>
      <vt:lpstr>Phone = Output Device</vt:lpstr>
      <vt:lpstr>The Big Picture</vt:lpstr>
      <vt:lpstr>Two major concepts</vt:lpstr>
      <vt:lpstr>Other necessary components</vt:lpstr>
      <vt:lpstr>Sessions</vt:lpstr>
      <vt:lpstr>AR Camera</vt:lpstr>
      <vt:lpstr>Plane Detection</vt:lpstr>
      <vt:lpstr>Plane Detection</vt:lpstr>
      <vt:lpstr>Plane Detection</vt:lpstr>
      <vt:lpstr>Light Estimation</vt:lpstr>
      <vt:lpstr>Light Estimation</vt:lpstr>
      <vt:lpstr>Light Estimation</vt:lpstr>
      <vt:lpstr>Raycasting</vt:lpstr>
      <vt:lpstr>Building our first AR project</vt:lpstr>
      <vt:lpstr>Lets build up the concepts</vt:lpstr>
      <vt:lpstr>The First AR Project</vt:lpstr>
      <vt:lpstr>RobotBehaviour</vt:lpstr>
      <vt:lpstr>RobotBehaviour</vt:lpstr>
      <vt:lpstr>Addition of raycasting and plane detection</vt:lpstr>
      <vt:lpstr>Addition of anchoring</vt:lpstr>
      <vt:lpstr>Handling the Inputs</vt:lpstr>
      <vt:lpstr>Addition of movement</vt:lpstr>
      <vt:lpstr>Some things are asset will need</vt:lpstr>
      <vt:lpstr>But we are missing something</vt:lpstr>
      <vt:lpstr>Light Estimation</vt:lpstr>
      <vt:lpstr>Lets see how this works in Unity</vt:lpstr>
      <vt:lpstr>Upcoming Important Events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 with Unity</dc:title>
  <dc:creator>Natasha Bianca Mangan</dc:creator>
  <cp:lastModifiedBy>Natasha Bianca Mangan</cp:lastModifiedBy>
  <cp:revision>3</cp:revision>
  <dcterms:created xsi:type="dcterms:W3CDTF">2022-11-17T10:20:14Z</dcterms:created>
  <dcterms:modified xsi:type="dcterms:W3CDTF">2022-11-17T14:50:39Z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0x0101002CDADB7A1675FB40BB9D486BC1534DF2</vt:lpwstr>
  </property>
</Properties>
</file>

<file path=docProps/thumbnail.jpeg>
</file>